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77" r:id="rId9"/>
    <p:sldId id="278" r:id="rId10"/>
    <p:sldId id="263" r:id="rId11"/>
    <p:sldId id="264" r:id="rId12"/>
    <p:sldId id="265" r:id="rId13"/>
    <p:sldId id="280" r:id="rId14"/>
    <p:sldId id="267" r:id="rId15"/>
    <p:sldId id="270" r:id="rId16"/>
    <p:sldId id="268" r:id="rId17"/>
    <p:sldId id="274" r:id="rId18"/>
    <p:sldId id="266" r:id="rId19"/>
    <p:sldId id="269" r:id="rId20"/>
    <p:sldId id="271" r:id="rId21"/>
    <p:sldId id="275" r:id="rId22"/>
    <p:sldId id="283" r:id="rId23"/>
    <p:sldId id="281" r:id="rId24"/>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60" autoAdjust="0"/>
  </p:normalViewPr>
  <p:slideViewPr>
    <p:cSldViewPr snapToGrid="0">
      <p:cViewPr varScale="1">
        <p:scale>
          <a:sx n="105" d="100"/>
          <a:sy n="105" d="100"/>
        </p:scale>
        <p:origin x="-7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0A1C2FD-26EA-4392-AA01-BD591B3B18A8}" type="datetimeFigureOut">
              <a:rPr lang="ru-RU"/>
              <a:pPr>
                <a:defRPr/>
              </a:pPr>
              <a:t>15.04.2021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D8D878-DEC5-4DBA-BA9F-3DA8A7C55120}" type="slidenum">
              <a:rPr lang="ru-RU"/>
              <a:pPr>
                <a:defRPr/>
              </a:pPr>
              <a:t>‹#›</a:t>
            </a:fld>
            <a:endParaRPr lang="ru-RU"/>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5E05C5A-3E48-4E6D-B457-1335D6BFA466}"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3D9038-89C3-4EFB-B64F-EE922CE3BBB9}" type="slidenum">
              <a:rPr lang="ru-RU"/>
              <a:pPr>
                <a:defRPr/>
              </a:pPr>
              <a:t>‹#›</a:t>
            </a:fld>
            <a:endParaRPr lang="ru-RU"/>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A18BCA0-00D3-4E65-841C-71AB779F8B15}"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CF54B22-6693-4487-B4DF-0DA0090BA1D7}" type="slidenum">
              <a:rPr lang="ru-RU"/>
              <a:pPr>
                <a:defRPr/>
              </a:pPr>
              <a:t>‹#›</a:t>
            </a:fld>
            <a:endParaRPr lang="ru-RU"/>
          </a:p>
        </p:txBody>
      </p:sp>
    </p:spTree>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8"/>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9"/>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a:defRPr/>
            </a:lvl1pPr>
          </a:lstStyle>
          <a:p>
            <a:pPr>
              <a:defRPr/>
            </a:pPr>
            <a:fld id="{86F5C20F-3B70-4DD0-9D1A-D39725915144}" type="datetimeFigureOut">
              <a:rPr lang="ru-RU"/>
              <a:pPr>
                <a:defRPr/>
              </a:pPr>
              <a:t>15.04.2021</a:t>
            </a:fld>
            <a:endParaRPr lang="ru-RU"/>
          </a:p>
        </p:txBody>
      </p:sp>
      <p:sp>
        <p:nvSpPr>
          <p:cNvPr id="8" name="Footer Placeholder 5"/>
          <p:cNvSpPr>
            <a:spLocks noGrp="1"/>
          </p:cNvSpPr>
          <p:nvPr>
            <p:ph type="ftr" sz="quarter" idx="15"/>
          </p:nvPr>
        </p:nvSpPr>
        <p:spPr/>
        <p:txBody>
          <a:bodyPr/>
          <a:lstStyle>
            <a:lvl1pPr>
              <a:defRPr/>
            </a:lvl1pPr>
          </a:lstStyle>
          <a:p>
            <a:pPr>
              <a:defRPr/>
            </a:pPr>
            <a:endParaRPr lang="ru-RU"/>
          </a:p>
        </p:txBody>
      </p:sp>
      <p:sp>
        <p:nvSpPr>
          <p:cNvPr id="9" name="Slide Number Placeholder 6"/>
          <p:cNvSpPr>
            <a:spLocks noGrp="1"/>
          </p:cNvSpPr>
          <p:nvPr>
            <p:ph type="sldNum" sz="quarter" idx="16"/>
          </p:nvPr>
        </p:nvSpPr>
        <p:spPr/>
        <p:txBody>
          <a:bodyPr/>
          <a:lstStyle>
            <a:lvl1pPr>
              <a:defRPr/>
            </a:lvl1pPr>
          </a:lstStyle>
          <a:p>
            <a:pPr>
              <a:defRPr/>
            </a:pPr>
            <a:fld id="{01962591-F09F-4901-9B07-B3658A968C49}" type="slidenum">
              <a:rPr lang="ru-RU"/>
              <a:pPr>
                <a:defRPr/>
              </a:pPr>
              <a:t>‹#›</a:t>
            </a:fld>
            <a:endParaRPr lang="ru-RU"/>
          </a:p>
        </p:txBody>
      </p:sp>
    </p:spTree>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B714847-7F95-4102-9F39-6079C60AF638}"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287AA42-48D4-4DA7-9EE4-E06DB763FBB2}" type="slidenum">
              <a:rPr lang="ru-RU"/>
              <a:pPr>
                <a:defRPr/>
              </a:pPr>
              <a:t>‹#›</a:t>
            </a:fld>
            <a:endParaRPr lang="ru-RU"/>
          </a:p>
        </p:txBody>
      </p:sp>
    </p:spTree>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B1E23561-B5FE-423B-A26B-1EC4B26C9D51}" type="datetimeFigureOut">
              <a:rPr lang="ru-RU"/>
              <a:pPr>
                <a:defRPr/>
              </a:pPr>
              <a:t>15.04.2021</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6AE2A37B-B702-42C0-9B1E-9C0813BA9B94}" type="slidenum">
              <a:rPr lang="ru-RU"/>
              <a:pPr>
                <a:defRPr/>
              </a:pPr>
              <a:t>‹#›</a:t>
            </a:fld>
            <a:endParaRPr lang="ru-RU"/>
          </a:p>
        </p:txBody>
      </p:sp>
    </p:spTree>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E942F52C-07E2-4B3B-ABFC-C406FA679275}" type="datetimeFigureOut">
              <a:rPr lang="ru-RU"/>
              <a:pPr>
                <a:defRPr/>
              </a:pPr>
              <a:t>15.04.2021</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F7A30CC3-3566-41A0-8E84-3AADB0F7A851}" type="slidenum">
              <a:rPr lang="ru-RU"/>
              <a:pPr>
                <a:defRPr/>
              </a:pPr>
              <a:t>‹#›</a:t>
            </a:fld>
            <a:endParaRPr lang="ru-RU"/>
          </a:p>
        </p:txBody>
      </p:sp>
    </p:spTree>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09732C8-C2AC-4A9B-8F3B-2956710277F9}" type="datetimeFigureOut">
              <a:rPr lang="ru-RU"/>
              <a:pPr>
                <a:defRPr/>
              </a:pPr>
              <a:t>15.04.2021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7AC9E2-02A8-4A87-9A5D-01D780C22D11}" type="slidenum">
              <a:rPr lang="ru-RU"/>
              <a:pPr>
                <a:defRPr/>
              </a:pPr>
              <a:t>‹#›</a:t>
            </a:fld>
            <a:endParaRPr lang="ru-RU"/>
          </a:p>
        </p:txBody>
      </p:sp>
    </p:spTree>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AA36AD2-54E0-4C8F-8D30-1126C6D96944}" type="datetimeFigureOut">
              <a:rPr lang="ru-RU"/>
              <a:pPr>
                <a:defRPr/>
              </a:pPr>
              <a:t>15.04.2021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7407756-ED51-450D-8917-0EA6B901AB1B}" type="slidenum">
              <a:rPr lang="ru-RU"/>
              <a:pPr>
                <a:defRPr/>
              </a:pPr>
              <a:t>‹#›</a:t>
            </a:fld>
            <a:endParaRPr lang="ru-RU"/>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D55995C-BD90-44C6-9203-848D22C776A5}" type="datetimeFigureOut">
              <a:rPr lang="ru-RU"/>
              <a:pPr>
                <a:defRPr/>
              </a:pPr>
              <a:t>15.04.2021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8AD98A-EA17-4492-8CC8-CEEABC732A7C}" type="slidenum">
              <a:rPr lang="ru-RU"/>
              <a:pPr>
                <a:defRPr/>
              </a:pPr>
              <a:t>‹#›</a:t>
            </a:fld>
            <a:endParaRPr lang="ru-RU"/>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FA1BFDE1-6348-411B-A8BA-1188E59F12BD}" type="datetimeFigureOut">
              <a:rPr lang="ru-RU"/>
              <a:pPr>
                <a:defRPr/>
              </a:pPr>
              <a:t>15.04.2021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01F2813-89B2-4000-A235-C676C86B36BB}" type="slidenum">
              <a:rPr lang="ru-RU"/>
              <a:pPr>
                <a:defRPr/>
              </a:pPr>
              <a:t>‹#›</a:t>
            </a:fld>
            <a:endParaRPr lang="ru-RU"/>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1D73137-5DC6-4A20-AE8F-1235D35C72AB}"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173CF1A-C98A-4977-8A87-AF5D5ADA18C9}" type="slidenum">
              <a:rPr lang="ru-RU"/>
              <a:pPr>
                <a:defRPr/>
              </a:pPr>
              <a:t>‹#›</a:t>
            </a:fld>
            <a:endParaRPr lang="ru-RU"/>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AFE40A56-6A7C-4DFB-A2C1-C6DB2DDD63E9}" type="datetimeFigureOut">
              <a:rPr lang="ru-RU"/>
              <a:pPr>
                <a:defRPr/>
              </a:pPr>
              <a:t>15.04.2021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9640C39-5144-497A-97B9-A83C8DB7D81B}" type="slidenum">
              <a:rPr lang="ru-RU"/>
              <a:pPr>
                <a:defRPr/>
              </a:pPr>
              <a:t>‹#›</a:t>
            </a:fld>
            <a:endParaRPr lang="ru-RU"/>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93F31EB-0C80-489A-98AE-F4ACE4A9574C}" type="datetimeFigureOut">
              <a:rPr lang="ru-RU"/>
              <a:pPr>
                <a:defRPr/>
              </a:pPr>
              <a:t>15.04.2021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A98BCD9-A76C-4217-A1A9-1CAEDABF7003}" type="slidenum">
              <a:rPr lang="ru-RU"/>
              <a:pPr>
                <a:defRPr/>
              </a:pPr>
              <a:t>‹#›</a:t>
            </a:fld>
            <a:endParaRPr lang="ru-RU"/>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7F7753-5431-4710-AEF0-DD4A53B86C30}" type="datetimeFigureOut">
              <a:rPr lang="ru-RU"/>
              <a:pPr>
                <a:defRPr/>
              </a:pPr>
              <a:t>15.04.2021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DF5E1F9-5B1F-4D35-8B93-79F7A6C88DF0}" type="slidenum">
              <a:rPr lang="ru-RU"/>
              <a:pPr>
                <a:defRPr/>
              </a:pPr>
              <a:t>‹#›</a:t>
            </a:fld>
            <a:endParaRPr lang="ru-RU"/>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EF256C-D8A7-4EE1-A450-0D6CD30E1762}"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F383069-EAEC-4DD3-BD03-C835509A1879}" type="slidenum">
              <a:rPr lang="ru-RU"/>
              <a:pPr>
                <a:defRPr/>
              </a:pPr>
              <a:t>‹#›</a:t>
            </a:fld>
            <a:endParaRPr lang="ru-RU"/>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8A5AB78-C99F-40E2-B3CB-1F77BA5C792B}" type="datetimeFigureOut">
              <a:rPr lang="ru-RU"/>
              <a:pPr>
                <a:defRPr/>
              </a:pPr>
              <a:t>15.04.2021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41AF4F0-5984-45A4-917C-0505DA36FF7A}" type="slidenum">
              <a:rPr lang="ru-RU"/>
              <a:pPr>
                <a:defRPr/>
              </a:pPr>
              <a:t>‹#›</a:t>
            </a:fld>
            <a:endParaRPr lang="ru-RU"/>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lum/>
          </a:blip>
          <a:srcRect/>
          <a:stretch>
            <a:fillRect l="-39000" r="-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8F59F248-2A3E-44BD-8995-84F7E0901A14}" type="datetimeFigureOut">
              <a:rPr lang="ru-RU"/>
              <a:pPr>
                <a:defRPr/>
              </a:pPr>
              <a:t>15.04.2021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62A72F10-E29E-46FE-94BF-93443C4CCBB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 id="2147483726" r:id="rId12"/>
    <p:sldLayoutId id="2147483714" r:id="rId13"/>
    <p:sldLayoutId id="2147483713" r:id="rId14"/>
    <p:sldLayoutId id="2147483712" r:id="rId15"/>
    <p:sldLayoutId id="2147483711" r:id="rId16"/>
    <p:sldLayoutId id="2147483710" r:id="rId17"/>
  </p:sldLayoutIdLst>
  <p:transition spd="slow">
    <p:blinds dir="vert"/>
  </p:transition>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Corbel" pitchFamily="34" charset="0"/>
        </a:defRPr>
      </a:lvl2pPr>
      <a:lvl3pPr algn="l" rtl="0" fontAlgn="base">
        <a:lnSpc>
          <a:spcPct val="90000"/>
        </a:lnSpc>
        <a:spcBef>
          <a:spcPct val="0"/>
        </a:spcBef>
        <a:spcAft>
          <a:spcPct val="0"/>
        </a:spcAft>
        <a:defRPr sz="5400">
          <a:solidFill>
            <a:schemeClr val="tx1"/>
          </a:solidFill>
          <a:latin typeface="Corbel" pitchFamily="34" charset="0"/>
        </a:defRPr>
      </a:lvl3pPr>
      <a:lvl4pPr algn="l" rtl="0" fontAlgn="base">
        <a:lnSpc>
          <a:spcPct val="90000"/>
        </a:lnSpc>
        <a:spcBef>
          <a:spcPct val="0"/>
        </a:spcBef>
        <a:spcAft>
          <a:spcPct val="0"/>
        </a:spcAft>
        <a:defRPr sz="5400">
          <a:solidFill>
            <a:schemeClr val="tx1"/>
          </a:solidFill>
          <a:latin typeface="Corbel" pitchFamily="34" charset="0"/>
        </a:defRPr>
      </a:lvl4pPr>
      <a:lvl5pPr algn="l" rtl="0" fontAlgn="base">
        <a:lnSpc>
          <a:spcPct val="90000"/>
        </a:lnSpc>
        <a:spcBef>
          <a:spcPct val="0"/>
        </a:spcBef>
        <a:spcAft>
          <a:spcPct val="0"/>
        </a:spcAft>
        <a:defRPr sz="5400">
          <a:solidFill>
            <a:schemeClr val="tx1"/>
          </a:solidFill>
          <a:latin typeface="Corbel" pitchFamily="34" charset="0"/>
        </a:defRPr>
      </a:lvl5pPr>
      <a:lvl6pPr marL="457200" algn="l" rtl="0" fontAlgn="base">
        <a:lnSpc>
          <a:spcPct val="90000"/>
        </a:lnSpc>
        <a:spcBef>
          <a:spcPct val="0"/>
        </a:spcBef>
        <a:spcAft>
          <a:spcPct val="0"/>
        </a:spcAft>
        <a:defRPr sz="5400">
          <a:solidFill>
            <a:schemeClr val="tx1"/>
          </a:solidFill>
          <a:latin typeface="Corbel" pitchFamily="34" charset="0"/>
        </a:defRPr>
      </a:lvl6pPr>
      <a:lvl7pPr marL="914400" algn="l" rtl="0" fontAlgn="base">
        <a:lnSpc>
          <a:spcPct val="90000"/>
        </a:lnSpc>
        <a:spcBef>
          <a:spcPct val="0"/>
        </a:spcBef>
        <a:spcAft>
          <a:spcPct val="0"/>
        </a:spcAft>
        <a:defRPr sz="5400">
          <a:solidFill>
            <a:schemeClr val="tx1"/>
          </a:solidFill>
          <a:latin typeface="Corbel" pitchFamily="34" charset="0"/>
        </a:defRPr>
      </a:lvl7pPr>
      <a:lvl8pPr marL="1371600" algn="l" rtl="0" fontAlgn="base">
        <a:lnSpc>
          <a:spcPct val="90000"/>
        </a:lnSpc>
        <a:spcBef>
          <a:spcPct val="0"/>
        </a:spcBef>
        <a:spcAft>
          <a:spcPct val="0"/>
        </a:spcAft>
        <a:defRPr sz="5400">
          <a:solidFill>
            <a:schemeClr val="tx1"/>
          </a:solidFill>
          <a:latin typeface="Corbel" pitchFamily="34" charset="0"/>
        </a:defRPr>
      </a:lvl8pPr>
      <a:lvl9pPr marL="1828800" algn="l" rtl="0" fontAlgn="base">
        <a:lnSpc>
          <a:spcPct val="90000"/>
        </a:lnSpc>
        <a:spcBef>
          <a:spcPct val="0"/>
        </a:spcBef>
        <a:spcAft>
          <a:spcPct val="0"/>
        </a:spcAft>
        <a:defRPr sz="5400">
          <a:solidFill>
            <a:schemeClr val="tx1"/>
          </a:solidFill>
          <a:latin typeface="Corbel"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САВИНКОВА\презентация\фото комп и детки.jpeg"/>
          <p:cNvPicPr>
            <a:picLocks noChangeAspect="1" noChangeArrowheads="1"/>
          </p:cNvPicPr>
          <p:nvPr/>
        </p:nvPicPr>
        <p:blipFill>
          <a:blip r:embed="rId2" cstate="print"/>
          <a:srcRect/>
          <a:stretch>
            <a:fillRect/>
          </a:stretch>
        </p:blipFill>
        <p:spPr bwMode="auto">
          <a:xfrm>
            <a:off x="1853514" y="1644991"/>
            <a:ext cx="8830962" cy="4335679"/>
          </a:xfrm>
          <a:prstGeom prst="rect">
            <a:avLst/>
          </a:prstGeom>
          <a:noFill/>
        </p:spPr>
      </p:pic>
      <p:sp>
        <p:nvSpPr>
          <p:cNvPr id="2" name="Заголовок 1"/>
          <p:cNvSpPr>
            <a:spLocks noGrp="1"/>
          </p:cNvSpPr>
          <p:nvPr>
            <p:ph type="ctrTitle"/>
          </p:nvPr>
        </p:nvSpPr>
        <p:spPr>
          <a:xfrm>
            <a:off x="2273643" y="280087"/>
            <a:ext cx="8097795" cy="1235675"/>
          </a:xfrm>
        </p:spPr>
        <p:txBody>
          <a:bodyPr>
            <a:normAutofit/>
          </a:bodyPr>
          <a:lstStyle/>
          <a:p>
            <a:pPr algn="l" fontAlgn="auto">
              <a:spcAft>
                <a:spcPts val="0"/>
              </a:spcAft>
              <a:defRPr/>
            </a:pPr>
            <a:r>
              <a:rPr lang="ru-RU" sz="4000" b="1" dirty="0" smtClean="0">
                <a:latin typeface="Monotype Corsiva" pitchFamily="66" charset="0"/>
              </a:rPr>
              <a:t>Консультация  для  родителей  на  тему: </a:t>
            </a:r>
            <a:br>
              <a:rPr lang="ru-RU" sz="4000" b="1" dirty="0" smtClean="0">
                <a:latin typeface="Monotype Corsiva" pitchFamily="66" charset="0"/>
              </a:rPr>
            </a:br>
            <a:r>
              <a:rPr lang="ru-RU" sz="4000" b="1" dirty="0" smtClean="0">
                <a:latin typeface="Monotype Corsiva" pitchFamily="66" charset="0"/>
              </a:rPr>
              <a:t>« Дети  и  компьютер ».</a:t>
            </a:r>
            <a:endParaRPr lang="ru-RU" sz="4000" b="1" dirty="0">
              <a:latin typeface="Monotype Corsiva" pitchFamily="66" charset="0"/>
            </a:endParaRPr>
          </a:p>
        </p:txBody>
      </p:sp>
      <p:sp>
        <p:nvSpPr>
          <p:cNvPr id="7" name="Прямоугольник 6"/>
          <p:cNvSpPr/>
          <p:nvPr/>
        </p:nvSpPr>
        <p:spPr>
          <a:xfrm>
            <a:off x="6400800" y="6129195"/>
            <a:ext cx="4191754" cy="738664"/>
          </a:xfrm>
          <a:prstGeom prst="rect">
            <a:avLst/>
          </a:prstGeom>
        </p:spPr>
        <p:txBody>
          <a:bodyPr wrap="square">
            <a:spAutoFit/>
          </a:bodyPr>
          <a:lstStyle/>
          <a:p>
            <a:pPr algn="r"/>
            <a:r>
              <a:rPr lang="ru-RU" sz="1400" b="1" dirty="0" smtClean="0">
                <a:latin typeface="Monotype Corsiva" pitchFamily="66" charset="0"/>
              </a:rPr>
              <a:t>Выполнила  воспитатель  МДОБУ №10 «Светлячок» Савинкова  Е.А.</a:t>
            </a:r>
          </a:p>
          <a:p>
            <a:pPr algn="r"/>
            <a:r>
              <a:rPr lang="ru-RU" sz="1400" b="1" dirty="0" smtClean="0">
                <a:latin typeface="Monotype Corsiva" pitchFamily="66" charset="0"/>
              </a:rPr>
              <a:t>2021год</a:t>
            </a:r>
            <a:endParaRPr lang="ru-RU" sz="1400" b="1" dirty="0">
              <a:latin typeface="Monotype Corsiva" pitchFamily="66" charset="0"/>
            </a:endParaRPr>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302005" y="3566984"/>
            <a:ext cx="11283192" cy="2796535"/>
          </a:xfrm>
          <a:prstGeom prst="rect">
            <a:avLst/>
          </a:prstGeom>
          <a:noFill/>
          <a:ln w="9525">
            <a:noFill/>
            <a:miter lim="800000"/>
            <a:headEnd/>
            <a:tailEnd/>
          </a:ln>
        </p:spPr>
        <p:txBody>
          <a:bodyPr wrap="square">
            <a:spAutoFit/>
          </a:bodyPr>
          <a:lstStyle/>
          <a:p>
            <a:pPr>
              <a:lnSpc>
                <a:spcPct val="107000"/>
              </a:lnSpc>
              <a:spcAft>
                <a:spcPts val="800"/>
              </a:spcAft>
            </a:pPr>
            <a:r>
              <a:rPr lang="ru-RU" sz="2000" b="1" i="1" dirty="0">
                <a:latin typeface="Monotype Corsiva" pitchFamily="66" charset="0"/>
                <a:ea typeface="Calibri" pitchFamily="34" charset="0"/>
                <a:cs typeface="Times New Roman" pitchFamily="18" charset="0"/>
              </a:rPr>
              <a:t>Если говорить о том возрасте, в котором стоит начинать общение с компьютером, стоит обозначить следующие моменты.</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Многие родители считают, что раннее начало знакомства с компьютером (в год-два) просто нелепо. Надо сказать, что они правы. Не только нелепо, но и опасно, в какой-то степени. В магазинах можно легко найти программы и для годовалых детей. Но производители таких игр метят либо в тщеславных родителей, которые уверены, что их ребенок – гений, либо в тех, кто панически боится, чтобы их дитя не отстало от сверстников. Вам все равно не удастся сделать из ребенка вундеркинда в полтора года, перескочив сразу несколько ступеней развития.</a:t>
            </a:r>
          </a:p>
          <a:p>
            <a:pPr>
              <a:lnSpc>
                <a:spcPct val="107000"/>
              </a:lnSpc>
              <a:spcAft>
                <a:spcPts val="800"/>
              </a:spcAft>
            </a:pPr>
            <a:r>
              <a:rPr lang="ru-RU" dirty="0">
                <a:latin typeface="Calibri" pitchFamily="34" charset="0"/>
                <a:ea typeface="Calibri" pitchFamily="34" charset="0"/>
                <a:cs typeface="Times New Roman" pitchFamily="18" charset="0"/>
              </a:rPr>
              <a:t> </a:t>
            </a:r>
          </a:p>
        </p:txBody>
      </p:sp>
      <p:pic>
        <p:nvPicPr>
          <p:cNvPr id="2051" name="Picture 3" descr="D:\САВИНКОВА\презентация\мелкий.jpeg"/>
          <p:cNvPicPr>
            <a:picLocks noChangeAspect="1" noChangeArrowheads="1"/>
          </p:cNvPicPr>
          <p:nvPr/>
        </p:nvPicPr>
        <p:blipFill>
          <a:blip r:embed="rId2" cstate="print"/>
          <a:srcRect/>
          <a:stretch>
            <a:fillRect/>
          </a:stretch>
        </p:blipFill>
        <p:spPr bwMode="auto">
          <a:xfrm>
            <a:off x="1333500" y="266700"/>
            <a:ext cx="4054046" cy="3292046"/>
          </a:xfrm>
          <a:prstGeom prst="rect">
            <a:avLst/>
          </a:prstGeom>
          <a:noFill/>
        </p:spPr>
      </p:pic>
      <p:pic>
        <p:nvPicPr>
          <p:cNvPr id="2052" name="Picture 4" descr="D:\САВИНКОВА\презентация\компьтер-книжка-ребёнка-42676555.jpg"/>
          <p:cNvPicPr>
            <a:picLocks noChangeAspect="1" noChangeArrowheads="1"/>
          </p:cNvPicPr>
          <p:nvPr/>
        </p:nvPicPr>
        <p:blipFill>
          <a:blip r:embed="rId3" cstate="print"/>
          <a:srcRect/>
          <a:stretch>
            <a:fillRect/>
          </a:stretch>
        </p:blipFill>
        <p:spPr bwMode="auto">
          <a:xfrm>
            <a:off x="6409038" y="288324"/>
            <a:ext cx="4044778" cy="3278660"/>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0" y="666750"/>
            <a:ext cx="12069763" cy="5324535"/>
          </a:xfrm>
          <a:prstGeom prst="rect">
            <a:avLst/>
          </a:prstGeom>
          <a:noFill/>
          <a:ln w="9525">
            <a:noFill/>
            <a:miter lim="800000"/>
            <a:headEnd/>
            <a:tailEnd/>
          </a:ln>
        </p:spPr>
        <p:txBody>
          <a:bodyPr>
            <a:spAutoFit/>
          </a:bodyPr>
          <a:lstStyle/>
          <a:p>
            <a:r>
              <a:rPr lang="ru-RU" sz="2000" b="1" i="1" dirty="0">
                <a:latin typeface="Monotype Corsiva" pitchFamily="66" charset="0"/>
                <a:ea typeface="Calibri" pitchFamily="34" charset="0"/>
                <a:cs typeface="Times New Roman" pitchFamily="18" charset="0"/>
              </a:rPr>
              <a:t>Дело в том, что для ребенка на втором году жизни приоритетной является игровая деятельность, он совершенствует двигательные навыки и навыки обращения с предметами. Именно хорошая моторика и </a:t>
            </a:r>
            <a:r>
              <a:rPr lang="ru-RU" sz="2000" b="1" i="1" dirty="0" err="1">
                <a:latin typeface="Monotype Corsiva" pitchFamily="66" charset="0"/>
                <a:ea typeface="Calibri" pitchFamily="34" charset="0"/>
                <a:cs typeface="Times New Roman" pitchFamily="18" charset="0"/>
              </a:rPr>
              <a:t>психоэмоциональное</a:t>
            </a:r>
            <a:r>
              <a:rPr lang="ru-RU" sz="2000" b="1" i="1" dirty="0">
                <a:latin typeface="Monotype Corsiva" pitchFamily="66" charset="0"/>
                <a:ea typeface="Calibri" pitchFamily="34" charset="0"/>
                <a:cs typeface="Times New Roman" pitchFamily="18" charset="0"/>
              </a:rPr>
              <a:t> развитие определяют впоследствии интеллектуальные способности ребенка. Поэтому не стоит форсировать этот этап.</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Чтобы играть на компьютере, ребенок должен неплохо владеть собственным телом, иметь четкую координацию системы рука-глаз, то есть обладать качествами, которые еще не сформировались к двум годам. Эти навыки приходят к ребенку в процессе игр, которые требуют участия пальцев – рисования, лепки, аппликации, завязывания узелков, пальчиковых игр с веревочкой, игр с мячом, езды на велосипеде, плавания и бега. Таким образом, основы будущего интеллектуального развития ребенка могут быть заложены только в процессе реальных, но ни в коем случае не виртуальных игр.</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Также необходимо развивать воображение ваших детей. Дело в том, что дети, воображение которых не очень развито, предпочитают компьютерные игры всем остальным, в ущерб своему здоровью. Участие не в реальной, а в виртуальной игре еще больше угнетает способность малыша фантазировать, поскольку он действует не в спонтанных, а в уже придуманных кем-то обстоятельствах. Он еще больше тянется к игре, которая не требует от него проявления особой находчивости. Круг замыкается. Чтобы избежать этого, играйте с ребенком в ролевые игры. Прекрасным способом развития воображения является «</a:t>
            </a:r>
            <a:r>
              <a:rPr lang="ru-RU" sz="2000" b="1" i="1" dirty="0" err="1">
                <a:latin typeface="Monotype Corsiva" pitchFamily="66" charset="0"/>
                <a:ea typeface="Calibri" pitchFamily="34" charset="0"/>
                <a:cs typeface="Times New Roman" pitchFamily="18" charset="0"/>
              </a:rPr>
              <a:t>сказкотерапия</a:t>
            </a:r>
            <a:r>
              <a:rPr lang="ru-RU" sz="2000" b="1" i="1" dirty="0">
                <a:latin typeface="Monotype Corsiva" pitchFamily="66" charset="0"/>
                <a:ea typeface="Calibri" pitchFamily="34" charset="0"/>
                <a:cs typeface="Times New Roman" pitchFamily="18" charset="0"/>
              </a:rPr>
              <a:t>», когда ваш малыш сам придумывает себе сказку, ее героев и сюжет.</a:t>
            </a:r>
            <a:br>
              <a:rPr lang="ru-RU" sz="2000" b="1" i="1" dirty="0">
                <a:latin typeface="Monotype Corsiva" pitchFamily="66" charset="0"/>
                <a:ea typeface="Calibri" pitchFamily="34" charset="0"/>
                <a:cs typeface="Times New Roman" pitchFamily="18" charset="0"/>
              </a:rPr>
            </a:br>
            <a:endParaRPr lang="ru-RU" sz="2000" b="1" i="1" dirty="0">
              <a:latin typeface="Monotype Corsiva" pitchFamily="66" charset="0"/>
              <a:ea typeface="Calibri" pitchFamily="34"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401638" y="265113"/>
            <a:ext cx="6096000" cy="5690789"/>
          </a:xfrm>
          <a:prstGeom prst="rect">
            <a:avLst/>
          </a:prstGeom>
          <a:noFill/>
          <a:ln w="9525">
            <a:noFill/>
            <a:miter lim="800000"/>
            <a:headEnd/>
            <a:tailEnd/>
          </a:ln>
        </p:spPr>
        <p:txBody>
          <a:bodyPr>
            <a:spAutoFit/>
          </a:bodyPr>
          <a:lstStyle/>
          <a:p>
            <a:pPr>
              <a:lnSpc>
                <a:spcPct val="107000"/>
              </a:lnSpc>
              <a:spcAft>
                <a:spcPts val="800"/>
              </a:spcAft>
            </a:pPr>
            <a:r>
              <a:rPr lang="ru-RU" sz="2000" b="1" i="1" dirty="0">
                <a:latin typeface="Monotype Corsiva" pitchFamily="66" charset="0"/>
                <a:ea typeface="Calibri" pitchFamily="34" charset="0"/>
                <a:cs typeface="Times New Roman" pitchFamily="18" charset="0"/>
              </a:rPr>
              <a:t>Немаловажным критерием для знакомства ребенка с компьютером является его здоровье. Детские отделения офтальмологии и неврологии детям до 3-х лет просмотр телевизора, монитора компьютера не рекомендуют вообще. При этом не имеет значения, статичная картинка или динамичная.</a:t>
            </a:r>
            <a:br>
              <a:rPr lang="ru-RU" sz="2000" b="1" i="1" dirty="0">
                <a:latin typeface="Monotype Corsiva" pitchFamily="66" charset="0"/>
                <a:ea typeface="Calibri" pitchFamily="34" charset="0"/>
                <a:cs typeface="Times New Roman" pitchFamily="18" charset="0"/>
              </a:rPr>
            </a:br>
            <a:r>
              <a:rPr lang="ru-RU" sz="2000" b="1" i="1" dirty="0">
                <a:latin typeface="Monotype Corsiva" pitchFamily="66" charset="0"/>
                <a:ea typeface="Calibri" pitchFamily="34" charset="0"/>
                <a:cs typeface="Times New Roman" pitchFamily="18" charset="0"/>
              </a:rPr>
              <a:t>Другие специалисты называют идеальным возрастом для начала знакомства ребенка с компьютером четыре года. Зрительная функция у ребенка развивается наиболее интенсивно до 4—6-ти лет. А в момент роста ткани глаза нельзя </a:t>
            </a:r>
            <a:r>
              <a:rPr lang="ru-RU" sz="2000" b="1" i="1" dirty="0" err="1">
                <a:latin typeface="Monotype Corsiva" pitchFamily="66" charset="0"/>
                <a:ea typeface="Calibri" pitchFamily="34" charset="0"/>
                <a:cs typeface="Times New Roman" pitchFamily="18" charset="0"/>
              </a:rPr>
              <a:t>перенагружать</a:t>
            </a:r>
            <a:r>
              <a:rPr lang="ru-RU" sz="2000" b="1" i="1" dirty="0">
                <a:latin typeface="Monotype Corsiva" pitchFamily="66" charset="0"/>
                <a:ea typeface="Calibri" pitchFamily="34" charset="0"/>
                <a:cs typeface="Times New Roman" pitchFamily="18" charset="0"/>
              </a:rPr>
              <a:t>, они просто к этому не готовы. Соответственно только с 4—5-ти лет при наличии хорошего монитора и под присмотром взрослого можно знакомить ребенка с компьютером. Начинать нужно с 10—15 минут в день, при хорошем освещении и правильной посадке ребенка. В раннем школьном возрасте (1—4 классы) занятия не должны превышать 20—30 минут в день</a:t>
            </a:r>
            <a:r>
              <a:rPr lang="ru-RU" b="1" dirty="0">
                <a:latin typeface="Calibri" pitchFamily="34" charset="0"/>
                <a:ea typeface="Calibri" pitchFamily="34" charset="0"/>
                <a:cs typeface="Times New Roman" pitchFamily="18" charset="0"/>
              </a:rPr>
              <a:t>.</a:t>
            </a:r>
          </a:p>
        </p:txBody>
      </p:sp>
      <p:pic>
        <p:nvPicPr>
          <p:cNvPr id="3" name="Рисунок 2"/>
          <p:cNvPicPr>
            <a:picLocks noChangeAspect="1"/>
          </p:cNvPicPr>
          <p:nvPr/>
        </p:nvPicPr>
        <p:blipFill>
          <a:blip r:embed="rId2" cstate="print">
            <a:extLst/>
          </a:blip>
          <a:stretch>
            <a:fillRect/>
          </a:stretch>
        </p:blipFill>
        <p:spPr>
          <a:xfrm>
            <a:off x="7110484" y="1037230"/>
            <a:ext cx="4817659" cy="4804012"/>
          </a:xfrm>
          <a:prstGeom prst="rect">
            <a:avLst/>
          </a:prstGeom>
          <a:ln>
            <a:noFill/>
          </a:ln>
          <a:effectLst>
            <a:softEdge rad="112500"/>
          </a:effectLst>
        </p:spPr>
      </p:pic>
      <p:pic>
        <p:nvPicPr>
          <p:cNvPr id="33795"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10290175" y="4984750"/>
            <a:ext cx="1901825" cy="17129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276" y="458271"/>
            <a:ext cx="11203459" cy="6309420"/>
          </a:xfrm>
          <a:prstGeom prst="rect">
            <a:avLst/>
          </a:prstGeom>
        </p:spPr>
        <p:txBody>
          <a:bodyPr wrap="square">
            <a:spAutoFit/>
          </a:bodyPr>
          <a:lstStyle/>
          <a:p>
            <a:pPr fontAlgn="auto">
              <a:lnSpc>
                <a:spcPct val="150000"/>
              </a:lnSpc>
              <a:spcBef>
                <a:spcPts val="0"/>
              </a:spcBef>
              <a:spcAft>
                <a:spcPts val="0"/>
              </a:spcAft>
              <a:defRPr/>
            </a:pPr>
            <a:r>
              <a:rPr lang="ru-RU" sz="2000" b="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                            </a:t>
            </a:r>
            <a:r>
              <a:rPr lang="ru-RU" sz="3600" b="1" spc="50" dirty="0" smtClean="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Гимнастика </a:t>
            </a:r>
            <a:r>
              <a:rPr lang="ru-RU" sz="3600" b="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для глаз</a:t>
            </a:r>
          </a:p>
          <a:p>
            <a:pPr algn="just" fontAlgn="auto">
              <a:spcBef>
                <a:spcPts val="0"/>
              </a:spcBef>
              <a:spcAft>
                <a:spcPts val="0"/>
              </a:spcAft>
              <a:defRPr/>
            </a:pP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Упражнение 1</a:t>
            </a:r>
          </a:p>
          <a:p>
            <a:pPr algn="just" fontAlgn="auto">
              <a:spcBef>
                <a:spcPts val="0"/>
              </a:spcBef>
              <a:spcAft>
                <a:spcPts val="0"/>
              </a:spcAft>
              <a:defRPr/>
            </a:pPr>
            <a:r>
              <a:rPr lang="ru-RU" sz="2000" b="1" dirty="0">
                <a:latin typeface="Monotype Corsiva" pitchFamily="66" charset="0"/>
                <a:ea typeface="Times New Roman" panose="02020603050405020304" pitchFamily="18" charset="0"/>
                <a:cs typeface="+mn-cs"/>
              </a:rPr>
              <a:t>Не поворачивая головы посмотреть медленно вправо, затем прямо, медленно повернуть глаза влево и снова прямо. Аналогично вверх и вниз. Повторить 2 раза подряд.</a:t>
            </a:r>
          </a:p>
          <a:p>
            <a:pPr algn="just" fontAlgn="auto">
              <a:spcBef>
                <a:spcPts val="0"/>
              </a:spcBef>
              <a:spcAft>
                <a:spcPts val="0"/>
              </a:spcAft>
              <a:defRPr/>
            </a:pP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Упражнение 2</a:t>
            </a:r>
          </a:p>
          <a:p>
            <a:pPr algn="just" fontAlgn="auto">
              <a:spcBef>
                <a:spcPts val="0"/>
              </a:spcBef>
              <a:spcAft>
                <a:spcPts val="0"/>
              </a:spcAft>
              <a:defRPr/>
            </a:pPr>
            <a:r>
              <a:rPr lang="ru-RU" sz="2000" b="1" dirty="0">
                <a:latin typeface="Monotype Corsiva" pitchFamily="66" charset="0"/>
                <a:ea typeface="Times New Roman" panose="02020603050405020304" pitchFamily="18" charset="0"/>
                <a:cs typeface="+mn-cs"/>
              </a:rPr>
              <a:t>Стоя у окна, выставить руку вперед с поднятым указательным пальцем. Внимательно посмотреть на кончик пальца, после этого перевести зрение вдаль. Через 5 секунд снова вернуть зрение на кончик пальца и так 5 раз подряд.</a:t>
            </a:r>
          </a:p>
          <a:p>
            <a:pPr algn="just" fontAlgn="auto">
              <a:spcBef>
                <a:spcPts val="0"/>
              </a:spcBef>
              <a:spcAft>
                <a:spcPts val="0"/>
              </a:spcAft>
              <a:defRPr/>
            </a:pP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Упражнение 3</a:t>
            </a:r>
          </a:p>
          <a:p>
            <a:pPr algn="just" fontAlgn="auto">
              <a:spcBef>
                <a:spcPts val="0"/>
              </a:spcBef>
              <a:spcAft>
                <a:spcPts val="0"/>
              </a:spcAft>
              <a:defRPr/>
            </a:pPr>
            <a:r>
              <a:rPr lang="ru-RU" sz="2000" b="1" dirty="0">
                <a:latin typeface="Monotype Corsiva" pitchFamily="66" charset="0"/>
                <a:ea typeface="Times New Roman" panose="02020603050405020304" pitchFamily="18" charset="0"/>
                <a:cs typeface="+mn-cs"/>
              </a:rPr>
              <a:t>Делать круговые движения глазами по часовой стрелке и против нее, не поворачивая головы. По 5 раз.</a:t>
            </a:r>
          </a:p>
          <a:p>
            <a:pPr algn="just" fontAlgn="auto">
              <a:spcBef>
                <a:spcPts val="0"/>
              </a:spcBef>
              <a:spcAft>
                <a:spcPts val="0"/>
              </a:spcAft>
              <a:defRPr/>
            </a:pP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Упражнение 4</a:t>
            </a:r>
          </a:p>
          <a:p>
            <a:pPr algn="just" fontAlgn="auto">
              <a:spcBef>
                <a:spcPts val="0"/>
              </a:spcBef>
              <a:spcAft>
                <a:spcPts val="0"/>
              </a:spcAft>
              <a:defRPr/>
            </a:pPr>
            <a:r>
              <a:rPr lang="ru-RU" sz="2000" b="1" dirty="0">
                <a:latin typeface="Monotype Corsiva" pitchFamily="66" charset="0"/>
                <a:ea typeface="Times New Roman" panose="02020603050405020304" pitchFamily="18" charset="0"/>
                <a:cs typeface="+mn-cs"/>
              </a:rPr>
              <a:t>"Выписывание" глазами горизонтально лежащих восьмерок по часовой стрелке и против нее. По 5 раз в каждую сторону.</a:t>
            </a:r>
          </a:p>
          <a:p>
            <a:pPr algn="just" fontAlgn="auto">
              <a:spcBef>
                <a:spcPts val="0"/>
              </a:spcBef>
              <a:spcAft>
                <a:spcPts val="0"/>
              </a:spcAft>
              <a:defRPr/>
            </a:pP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mn-cs"/>
              </a:rPr>
              <a:t>Упражнение 5</a:t>
            </a:r>
          </a:p>
          <a:p>
            <a:pPr algn="just" fontAlgn="auto">
              <a:spcBef>
                <a:spcPts val="0"/>
              </a:spcBef>
              <a:spcAft>
                <a:spcPts val="0"/>
              </a:spcAft>
              <a:defRPr/>
            </a:pPr>
            <a:r>
              <a:rPr lang="ru-RU" sz="2000" b="1" dirty="0">
                <a:latin typeface="Monotype Corsiva" pitchFamily="66" charset="0"/>
                <a:ea typeface="Times New Roman" panose="02020603050405020304" pitchFamily="18" charset="0"/>
                <a:cs typeface="+mn-cs"/>
              </a:rPr>
              <a:t>Стоя у окна, закрыть глаза, не напрягая мышц, затем широко открыть глаза и посмотреть вдаль, снова закрыть и т.д. 5 раз подряд.</a:t>
            </a:r>
          </a:p>
          <a:p>
            <a:pPr algn="just" fontAlgn="auto">
              <a:spcBef>
                <a:spcPts val="0"/>
              </a:spcBef>
              <a:spcAft>
                <a:spcPts val="0"/>
              </a:spcAft>
              <a:defRPr/>
            </a:pPr>
            <a:endParaRPr lang="ru-RU" sz="2000" dirty="0">
              <a:latin typeface="Monotype Corsiva" pitchFamily="66" charset="0"/>
              <a:ea typeface="Times New Roman" panose="02020603050405020304" pitchFamily="18" charset="0"/>
              <a:cs typeface="+mn-cs"/>
            </a:endParaRPr>
          </a:p>
          <a:p>
            <a:pPr algn="just" fontAlgn="auto">
              <a:lnSpc>
                <a:spcPct val="150000"/>
              </a:lnSpc>
              <a:spcBef>
                <a:spcPts val="0"/>
              </a:spcBef>
              <a:spcAft>
                <a:spcPts val="0"/>
              </a:spcAft>
              <a:defRPr/>
            </a:pPr>
            <a:r>
              <a:rPr lang="ru-RU" sz="2000" dirty="0">
                <a:latin typeface="Monotype Corsiva" pitchFamily="66" charset="0"/>
                <a:ea typeface="Times New Roman" panose="02020603050405020304" pitchFamily="18" charset="0"/>
                <a:cs typeface="+mn-cs"/>
              </a:rPr>
              <a:t> </a:t>
            </a:r>
          </a:p>
        </p:txBody>
      </p:sp>
      <p:pic>
        <p:nvPicPr>
          <p:cNvPr id="34818" name="Picture 2" descr="&amp;Acy;&amp;ncy;&amp;icy;&amp;mcy;&amp;acy;&amp;shcy;&amp;kcy;&amp;icy; &amp;Gcy;&amp;lcy;&amp;acy;&amp;zcy;&amp;acy;"/>
          <p:cNvPicPr>
            <a:picLocks noChangeAspect="1" noChangeArrowheads="1" noCrop="1"/>
          </p:cNvPicPr>
          <p:nvPr/>
        </p:nvPicPr>
        <p:blipFill>
          <a:blip r:embed="rId2" cstate="print"/>
          <a:srcRect/>
          <a:stretch>
            <a:fillRect/>
          </a:stretch>
        </p:blipFill>
        <p:spPr bwMode="auto">
          <a:xfrm>
            <a:off x="8643938" y="266700"/>
            <a:ext cx="1951037" cy="8778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1006" y="631698"/>
            <a:ext cx="6790944" cy="5570756"/>
          </a:xfrm>
          <a:prstGeom prst="rect">
            <a:avLst/>
          </a:prstGeom>
        </p:spPr>
        <p:txBody>
          <a:bodyPr>
            <a:spAutoFit/>
          </a:bodyPr>
          <a:lstStyle/>
          <a:p>
            <a:pPr fontAlgn="auto">
              <a:spcBef>
                <a:spcPts val="0"/>
              </a:spcBef>
              <a:spcAft>
                <a:spcPts val="0"/>
              </a:spcAft>
              <a:defRPr/>
            </a:pPr>
            <a:r>
              <a:rPr lang="ru-RU" sz="2000" b="1" i="1" spc="50" dirty="0" smtClean="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КОМПЬЮТЕРНАЯ </a:t>
            </a: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ЗАВИСИМОСТЬ</a:t>
            </a:r>
            <a:r>
              <a:rPr lang="ru-RU" sz="2000" b="1" i="1" dirty="0">
                <a:latin typeface="Monotype Corsiva" pitchFamily="66" charset="0"/>
                <a:ea typeface="Calibri" panose="020F0502020204030204" pitchFamily="34" charset="0"/>
                <a:cs typeface="Times New Roman" panose="02020603050405020304" pitchFamily="18" charset="0"/>
              </a:rPr>
              <a:t>. Если первый родительский страх связан с тем, чтобы компьютер не навредил зрению ребенка, то второй — с компьютерной зависимостью. По мнению психологов, она возможна в том случае, когда реальная жизнь изолирована от виртуальной. Чтобы избежать этой проблемы, чаще задавайте себе такие вопросы: «Сколько времени ваш ребенок проводит у компьютера? Назовите несколько событий в жизни ребенка за последние месяцы? В какие игры играет ваш ребенок и что вы знаете об этих играх? Кто впервые показал ребенку компьютерную игру?» Получив честные ответы на эти вопросы, вам станет понятно, что опасаться компьютерной зависимости стоит очень занятым родителям, которым некогда заниматься собственным чадом.</a:t>
            </a:r>
            <a:br>
              <a:rPr lang="ru-RU" sz="2000" b="1" i="1" dirty="0">
                <a:latin typeface="Monotype Corsiva" pitchFamily="66" charset="0"/>
                <a:ea typeface="Calibri" panose="020F0502020204030204" pitchFamily="34" charset="0"/>
                <a:cs typeface="Times New Roman" panose="02020603050405020304" pitchFamily="18" charset="0"/>
              </a:rPr>
            </a:br>
            <a:r>
              <a:rPr lang="ru-RU" sz="2000" b="1" i="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Интернет</a:t>
            </a:r>
            <a:r>
              <a:rPr lang="ru-RU" sz="2000" b="1" i="1" dirty="0">
                <a:latin typeface="Monotype Corsiva" pitchFamily="66" charset="0"/>
                <a:ea typeface="Calibri" panose="020F0502020204030204" pitchFamily="34" charset="0"/>
                <a:cs typeface="Times New Roman" panose="02020603050405020304" pitchFamily="18" charset="0"/>
              </a:rPr>
              <a:t>. Он может служить для ребенка источником полезной информации и средством общения со сверстниками, но может приносить и вред.</a:t>
            </a:r>
            <a:r>
              <a:rPr lang="ru-RU" sz="2000" i="1" dirty="0">
                <a:latin typeface="Monotype Corsiva" pitchFamily="66" charset="0"/>
                <a:ea typeface="Calibri" panose="020F0502020204030204" pitchFamily="34" charset="0"/>
                <a:cs typeface="Times New Roman" panose="02020603050405020304" pitchFamily="18" charset="0"/>
              </a:rPr>
              <a:t/>
            </a:r>
            <a:br>
              <a:rPr lang="ru-RU" sz="2000" i="1" dirty="0">
                <a:latin typeface="Monotype Corsiva" pitchFamily="66" charset="0"/>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latin typeface="+mn-lt"/>
              <a:cs typeface="+mn-cs"/>
            </a:endParaRPr>
          </a:p>
        </p:txBody>
      </p:sp>
      <p:pic>
        <p:nvPicPr>
          <p:cNvPr id="3" name="Рисунок 2"/>
          <p:cNvPicPr>
            <a:picLocks noChangeAspect="1"/>
          </p:cNvPicPr>
          <p:nvPr/>
        </p:nvPicPr>
        <p:blipFill>
          <a:blip r:embed="rId2" cstate="print">
            <a:extLst/>
          </a:blip>
          <a:stretch>
            <a:fillRect/>
          </a:stretch>
        </p:blipFill>
        <p:spPr>
          <a:xfrm>
            <a:off x="243840" y="1239970"/>
            <a:ext cx="4565129" cy="3827330"/>
          </a:xfrm>
          <a:prstGeom prst="rect">
            <a:avLst/>
          </a:prstGeom>
          <a:ln>
            <a:noFill/>
          </a:ln>
          <a:effectLst>
            <a:softEdge rad="112500"/>
          </a:effectLst>
          <a:scene3d>
            <a:camera prst="perspectiveRight"/>
            <a:lightRig rig="threePt" dir="t"/>
          </a:scene3d>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549275" y="569913"/>
            <a:ext cx="11191875" cy="1935162"/>
          </a:xfrm>
          <a:prstGeom prst="rect">
            <a:avLst/>
          </a:prstGeom>
          <a:noFill/>
          <a:ln w="9525">
            <a:noFill/>
            <a:miter lim="800000"/>
            <a:headEnd/>
            <a:tailEnd/>
          </a:ln>
        </p:spPr>
        <p:txBody>
          <a:bodyPr>
            <a:spAutoFit/>
          </a:bodyPr>
          <a:lstStyle/>
          <a:p>
            <a:pPr>
              <a:lnSpc>
                <a:spcPct val="107000"/>
              </a:lnSpc>
              <a:spcAft>
                <a:spcPts val="800"/>
              </a:spcAft>
            </a:pPr>
            <a:r>
              <a:rPr lang="ru-RU" sz="2800" b="1" dirty="0">
                <a:latin typeface="Monotype Corsiva" pitchFamily="66" charset="0"/>
                <a:ea typeface="Calibri" pitchFamily="34" charset="0"/>
                <a:cs typeface="Times New Roman" pitchFamily="18" charset="0"/>
              </a:rPr>
              <a:t>Компьютер может стать помощником, учебным пособием для ребенка. Он разовьет его творческие способности, откроет перед ним огромный, интересный мир. Но при одном условии – если родители освоят компьютер вместе с ребенком.</a:t>
            </a:r>
          </a:p>
        </p:txBody>
      </p:sp>
      <p:pic>
        <p:nvPicPr>
          <p:cNvPr id="4" name="Рисунок 3"/>
          <p:cNvPicPr>
            <a:picLocks noChangeAspect="1"/>
          </p:cNvPicPr>
          <p:nvPr/>
        </p:nvPicPr>
        <p:blipFill>
          <a:blip r:embed="rId2" cstate="print">
            <a:extLst/>
          </a:blip>
          <a:stretch>
            <a:fillRect/>
          </a:stretch>
        </p:blipFill>
        <p:spPr>
          <a:xfrm>
            <a:off x="5967865" y="2619460"/>
            <a:ext cx="6063049" cy="3889248"/>
          </a:xfrm>
          <a:prstGeom prst="rect">
            <a:avLst/>
          </a:prstGeom>
          <a:ln>
            <a:noFill/>
          </a:ln>
          <a:effectLst>
            <a:softEdge rad="112500"/>
          </a:effectLst>
          <a:scene3d>
            <a:camera prst="perspectiveLeft"/>
            <a:lightRig rig="threePt" dir="t"/>
          </a:scene3d>
        </p:spPr>
      </p:pic>
      <p:pic>
        <p:nvPicPr>
          <p:cNvPr id="5" name="Picture 7"/>
          <p:cNvPicPr>
            <a:picLocks noChangeAspect="1" noChangeArrowheads="1"/>
          </p:cNvPicPr>
          <p:nvPr/>
        </p:nvPicPr>
        <p:blipFill>
          <a:blip r:embed="rId3" cstate="print"/>
          <a:srcRect/>
          <a:stretch>
            <a:fillRect/>
          </a:stretch>
        </p:blipFill>
        <p:spPr bwMode="auto">
          <a:xfrm>
            <a:off x="887786" y="2746170"/>
            <a:ext cx="4924461" cy="352788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33350" y="3968750"/>
            <a:ext cx="12058650" cy="2862322"/>
          </a:xfrm>
          <a:prstGeom prst="rect">
            <a:avLst/>
          </a:prstGeom>
          <a:noFill/>
          <a:ln w="9525">
            <a:noFill/>
            <a:miter lim="800000"/>
            <a:headEnd/>
            <a:tailEnd/>
          </a:ln>
        </p:spPr>
        <p:txBody>
          <a:bodyPr>
            <a:spAutoFit/>
          </a:bodyPr>
          <a:lstStyle/>
          <a:p>
            <a:r>
              <a:rPr lang="ru-RU" sz="2000" b="1" dirty="0">
                <a:latin typeface="Monotype Corsiva" pitchFamily="66" charset="0"/>
                <a:ea typeface="Calibri" pitchFamily="34" charset="0"/>
                <a:cs typeface="Times New Roman" pitchFamily="18" charset="0"/>
              </a:rPr>
              <a:t>Не секрет, что Интернет полон совершенно недетскими сайтами и ненужными людьми. Безусловно, существуют системы фильтрации содержания </a:t>
            </a:r>
            <a:r>
              <a:rPr lang="ru-RU" sz="2000" b="1" dirty="0" err="1">
                <a:latin typeface="Monotype Corsiva" pitchFamily="66" charset="0"/>
                <a:ea typeface="Calibri" pitchFamily="34" charset="0"/>
                <a:cs typeface="Times New Roman" pitchFamily="18" charset="0"/>
              </a:rPr>
              <a:t>веб-сайтов</a:t>
            </a:r>
            <a:r>
              <a:rPr lang="ru-RU" sz="2000" b="1" dirty="0">
                <a:latin typeface="Monotype Corsiva" pitchFamily="66" charset="0"/>
                <a:ea typeface="Calibri" pitchFamily="34" charset="0"/>
                <a:cs typeface="Times New Roman" pitchFamily="18" charset="0"/>
              </a:rPr>
              <a:t> (так называемый </a:t>
            </a:r>
            <a:r>
              <a:rPr lang="ru-RU" sz="2000" b="1" dirty="0" err="1">
                <a:latin typeface="Monotype Corsiva" pitchFamily="66" charset="0"/>
                <a:ea typeface="Calibri" pitchFamily="34" charset="0"/>
                <a:cs typeface="Times New Roman" pitchFamily="18" charset="0"/>
              </a:rPr>
              <a:t>kid-safe</a:t>
            </a:r>
            <a:r>
              <a:rPr lang="ru-RU" sz="2000" b="1" dirty="0">
                <a:latin typeface="Monotype Corsiva" pitchFamily="66" charset="0"/>
                <a:ea typeface="Calibri" pitchFamily="34" charset="0"/>
                <a:cs typeface="Times New Roman" pitchFamily="18" charset="0"/>
              </a:rPr>
              <a:t>), однако, современные дети нередко подкованы в данном вопросе и, не без «доброй» помощи друзей, обходят любые защиты.</a:t>
            </a:r>
            <a:br>
              <a:rPr lang="ru-RU" sz="2000" b="1" dirty="0">
                <a:latin typeface="Monotype Corsiva" pitchFamily="66" charset="0"/>
                <a:ea typeface="Calibri" pitchFamily="34" charset="0"/>
                <a:cs typeface="Times New Roman" pitchFamily="18" charset="0"/>
              </a:rPr>
            </a:br>
            <a:r>
              <a:rPr lang="ru-RU" sz="2000" b="1" dirty="0">
                <a:latin typeface="Monotype Corsiva" pitchFamily="66" charset="0"/>
                <a:ea typeface="Calibri" pitchFamily="34" charset="0"/>
                <a:cs typeface="Times New Roman" pitchFamily="18" charset="0"/>
              </a:rPr>
              <a:t/>
            </a:r>
            <a:br>
              <a:rPr lang="ru-RU" sz="2000" b="1" dirty="0">
                <a:latin typeface="Monotype Corsiva" pitchFamily="66" charset="0"/>
                <a:ea typeface="Calibri" pitchFamily="34" charset="0"/>
                <a:cs typeface="Times New Roman" pitchFamily="18" charset="0"/>
              </a:rPr>
            </a:br>
            <a:r>
              <a:rPr lang="ru-RU" sz="2000" b="1" dirty="0">
                <a:latin typeface="Monotype Corsiva" pitchFamily="66" charset="0"/>
                <a:ea typeface="Calibri" pitchFamily="34" charset="0"/>
                <a:cs typeface="Times New Roman" pitchFamily="18" charset="0"/>
              </a:rPr>
              <a:t>Мало того, никакие фильтры не останавливают нездорово настроенных взрослых, любителей пообщаться с детьми… Тут уж дело за вами, дорогие родители. Глупо лишать вашего ребенка знаний и общения, но до определенного возраста лучше держать этот процесс под ненавязчивым контролем</a:t>
            </a:r>
            <a:r>
              <a:rPr lang="ru-RU" sz="2000" b="1" dirty="0">
                <a:latin typeface="Corbel" pitchFamily="34" charset="0"/>
                <a:ea typeface="Calibri" pitchFamily="34" charset="0"/>
                <a:cs typeface="Times New Roman" pitchFamily="18" charset="0"/>
              </a:rPr>
              <a:t>.</a:t>
            </a:r>
            <a:br>
              <a:rPr lang="ru-RU" sz="2000" b="1" dirty="0">
                <a:latin typeface="Corbel" pitchFamily="34" charset="0"/>
                <a:ea typeface="Calibri" pitchFamily="34" charset="0"/>
                <a:cs typeface="Times New Roman" pitchFamily="18" charset="0"/>
              </a:rPr>
            </a:br>
            <a:r>
              <a:rPr lang="ru-RU" sz="2000" b="1" dirty="0">
                <a:latin typeface="Corbel" pitchFamily="34" charset="0"/>
                <a:ea typeface="Calibri" pitchFamily="34" charset="0"/>
                <a:cs typeface="Times New Roman" pitchFamily="18" charset="0"/>
              </a:rPr>
              <a:t/>
            </a:r>
            <a:br>
              <a:rPr lang="ru-RU" sz="2000" b="1" dirty="0">
                <a:latin typeface="Corbel" pitchFamily="34" charset="0"/>
                <a:ea typeface="Calibri" pitchFamily="34" charset="0"/>
                <a:cs typeface="Times New Roman" pitchFamily="18" charset="0"/>
              </a:rPr>
            </a:br>
            <a:endParaRPr lang="ru-RU" sz="2000" b="1" dirty="0">
              <a:latin typeface="Corbel" pitchFamily="34" charset="0"/>
              <a:ea typeface="Calibri" pitchFamily="34" charset="0"/>
              <a:cs typeface="Times New Roman" pitchFamily="18" charset="0"/>
            </a:endParaRPr>
          </a:p>
        </p:txBody>
      </p:sp>
      <p:sp>
        <p:nvSpPr>
          <p:cNvPr id="13314" name="AutoShape 2" descr="https://thumbs.dreamstime.com/b/%D0%BA%D0%BE%D0%BC%D0%BF%D1%8C%D1%82%D0%B5%D1%80-%D0%BA%D0%BD%D0%B8%D0%B6%D0%BA%D0%B0-%D1%80%D0%B5%D0%B1%D1%91%D0%BD%D0%BA%D0%B0-4267655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s://thumbs.dreamstime.com/b/%D0%BA%D0%BE%D0%BC%D0%BF%D1%8C%D1%82%D0%B5%D1%80-%D0%BA%D0%BD%D0%B8%D0%B6%D0%BA%D0%B0-%D1%80%D0%B5%D0%B1%D1%91%D0%BD%D0%BA%D0%B0-4267655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20" name="Picture 8"/>
          <p:cNvPicPr>
            <a:picLocks noChangeAspect="1" noChangeArrowheads="1"/>
          </p:cNvPicPr>
          <p:nvPr/>
        </p:nvPicPr>
        <p:blipFill>
          <a:blip r:embed="rId2" cstate="print"/>
          <a:srcRect/>
          <a:stretch>
            <a:fillRect/>
          </a:stretch>
        </p:blipFill>
        <p:spPr bwMode="auto">
          <a:xfrm>
            <a:off x="936348" y="334978"/>
            <a:ext cx="5536879" cy="3558012"/>
          </a:xfrm>
          <a:prstGeom prst="rect">
            <a:avLst/>
          </a:prstGeom>
          <a:noFill/>
          <a:ln w="9525">
            <a:noFill/>
            <a:miter lim="800000"/>
            <a:headEnd/>
            <a:tailEnd/>
          </a:ln>
        </p:spPr>
      </p:pic>
      <p:pic>
        <p:nvPicPr>
          <p:cNvPr id="13321" name="Picture 9"/>
          <p:cNvPicPr>
            <a:picLocks noChangeAspect="1" noChangeArrowheads="1"/>
          </p:cNvPicPr>
          <p:nvPr/>
        </p:nvPicPr>
        <p:blipFill>
          <a:blip r:embed="rId3" cstate="print"/>
          <a:srcRect/>
          <a:stretch>
            <a:fillRect/>
          </a:stretch>
        </p:blipFill>
        <p:spPr bwMode="auto">
          <a:xfrm>
            <a:off x="7065335" y="441501"/>
            <a:ext cx="4700508" cy="3306636"/>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887" y="382820"/>
            <a:ext cx="11434527" cy="584775"/>
          </a:xfrm>
          <a:prstGeom prst="rect">
            <a:avLst/>
          </a:prstGeom>
        </p:spPr>
        <p:txBody>
          <a:bodyPr wrap="square">
            <a:spAutoFit/>
          </a:bodyPr>
          <a:lstStyle/>
          <a:p>
            <a:pPr fontAlgn="auto">
              <a:spcBef>
                <a:spcPts val="0"/>
              </a:spcBef>
              <a:spcAft>
                <a:spcPts val="800"/>
              </a:spcAft>
              <a:defRPr/>
            </a:pPr>
            <a:r>
              <a:rPr lang="ru-RU" sz="3200" b="1" i="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Профилактика компьютерной зависимости – </a:t>
            </a:r>
            <a:r>
              <a:rPr lang="ru-RU" sz="3200" b="1" i="1" spc="50" dirty="0" smtClean="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советы </a:t>
            </a:r>
            <a:r>
              <a:rPr lang="ru-RU" sz="3200" b="1" i="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родителям</a:t>
            </a:r>
            <a:r>
              <a:rPr lang="ru-RU" sz="3200" b="1" i="1" spc="50" dirty="0" smtClean="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a:t>
            </a:r>
            <a:endParaRPr lang="ru-RU" sz="3200" b="1" i="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37751" y="1050202"/>
            <a:ext cx="11452612" cy="3056221"/>
          </a:xfrm>
          <a:prstGeom prst="rect">
            <a:avLst/>
          </a:prstGeom>
        </p:spPr>
        <p:txBody>
          <a:bodyPr wrap="square">
            <a:spAutoFit/>
          </a:bodyPr>
          <a:lstStyle/>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Monotype Corsiva" pitchFamily="66" charset="0"/>
                <a:ea typeface="Calibri" panose="020F0502020204030204" pitchFamily="34" charset="0"/>
                <a:cs typeface="Times New Roman" panose="02020603050405020304" pitchFamily="18" charset="0"/>
              </a:rPr>
              <a:t>Показывайте личный положительный пример. Важно, чтобы слова не расходились с делом. И если отец разрешает сыну играть не более часа в день, то сам не должен играть по три-четыре</a:t>
            </a:r>
            <a:r>
              <a:rPr lang="ru-RU" sz="2000" b="1" dirty="0" smtClean="0">
                <a:latin typeface="Monotype Corsiva" pitchFamily="66" charset="0"/>
                <a:ea typeface="Calibri" panose="020F0502020204030204" pitchFamily="34" charset="0"/>
                <a:cs typeface="Times New Roman" panose="02020603050405020304" pitchFamily="18" charset="0"/>
              </a:rPr>
              <a:t>.</a:t>
            </a:r>
            <a:endParaRPr lang="ru-RU" sz="2000" b="1" dirty="0">
              <a:latin typeface="Monotype Corsiva" pitchFamily="66"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tabLst>
                <a:tab pos="457200" algn="l"/>
              </a:tabLst>
              <a:defRPr/>
            </a:pPr>
            <a:r>
              <a:rPr lang="ru-RU" sz="2000" dirty="0">
                <a:latin typeface="Monotype Corsiva" pitchFamily="66" charset="0"/>
                <a:ea typeface="Calibri" panose="020F0502020204030204" pitchFamily="34" charset="0"/>
                <a:cs typeface="Times New Roman" panose="02020603050405020304" pitchFamily="18" charset="0"/>
              </a:rPr>
              <a:t>*</a:t>
            </a:r>
            <a:r>
              <a:rPr lang="ru-RU" sz="2000" b="1" dirty="0">
                <a:latin typeface="Monotype Corsiva" pitchFamily="66" charset="0"/>
                <a:ea typeface="Calibri" panose="020F0502020204030204" pitchFamily="34" charset="0"/>
                <a:cs typeface="Times New Roman" panose="02020603050405020304" pitchFamily="18" charset="0"/>
              </a:rPr>
              <a:t> Ограничьте время игр с компьютером, установив четко определенный временной интервал. Резко запрещать работать на компьютере нельзя: обозначьте для ребенка, что при соблюдении установленных границ времени, после перерыва возможно возобновление занятий</a:t>
            </a:r>
            <a:r>
              <a:rPr lang="ru-RU" sz="2000" b="1" dirty="0" smtClean="0">
                <a:latin typeface="Monotype Corsiva" pitchFamily="66" charset="0"/>
                <a:ea typeface="Calibri" panose="020F0502020204030204" pitchFamily="34" charset="0"/>
                <a:cs typeface="Times New Roman" panose="02020603050405020304" pitchFamily="18" charset="0"/>
              </a:rPr>
              <a:t>.</a:t>
            </a:r>
            <a:endParaRPr lang="ru-RU" sz="2000" b="1" dirty="0">
              <a:latin typeface="Monotype Corsiva" pitchFamily="66"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tabLst>
                <a:tab pos="457200" algn="l"/>
              </a:tabLst>
              <a:defRPr/>
            </a:pPr>
            <a:r>
              <a:rPr lang="ru-RU" sz="2000" dirty="0">
                <a:latin typeface="Monotype Corsiva" pitchFamily="66" charset="0"/>
                <a:ea typeface="Calibri" panose="020F0502020204030204" pitchFamily="34" charset="0"/>
                <a:cs typeface="Times New Roman" panose="02020603050405020304" pitchFamily="18" charset="0"/>
              </a:rPr>
              <a:t>*</a:t>
            </a:r>
            <a:r>
              <a:rPr lang="ru-RU" sz="2000" b="1" dirty="0">
                <a:latin typeface="Monotype Corsiva" pitchFamily="66" charset="0"/>
                <a:ea typeface="Calibri" panose="020F0502020204030204" pitchFamily="34" charset="0"/>
                <a:cs typeface="Times New Roman" panose="02020603050405020304" pitchFamily="18" charset="0"/>
              </a:rPr>
              <a:t> Предложите другие возможности времяпровождения. Можно составить список дел, которыми можно заняться в свободное время. Желательно, чтобы в списке были совместные занятия. Предложите ребенку альтернативу компьютеру: интерактивные игры со сверстни­ками, познавательные путешествия, прогулки, чтение книги, рисование.</a:t>
            </a:r>
          </a:p>
        </p:txBody>
      </p:sp>
      <p:pic>
        <p:nvPicPr>
          <p:cNvPr id="2051" name="Picture 3"/>
          <p:cNvPicPr>
            <a:picLocks noChangeAspect="1" noChangeArrowheads="1"/>
          </p:cNvPicPr>
          <p:nvPr/>
        </p:nvPicPr>
        <p:blipFill>
          <a:blip r:embed="rId2" cstate="print"/>
          <a:srcRect/>
          <a:stretch>
            <a:fillRect/>
          </a:stretch>
        </p:blipFill>
        <p:spPr bwMode="auto">
          <a:xfrm>
            <a:off x="869133" y="4000002"/>
            <a:ext cx="4825497" cy="2575847"/>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601589" y="3992579"/>
            <a:ext cx="4959686" cy="2571184"/>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4000" b="1" spc="50" dirty="0">
                <a:ln w="9525" cmpd="sng">
                  <a:solidFill>
                    <a:schemeClr val="accent1"/>
                  </a:solidFill>
                  <a:prstDash val="solid"/>
                </a:ln>
                <a:solidFill>
                  <a:schemeClr val="tx1"/>
                </a:solidFill>
                <a:effectLst>
                  <a:glow rad="38100">
                    <a:schemeClr val="accent1">
                      <a:alpha val="40000"/>
                    </a:schemeClr>
                  </a:glow>
                </a:effectLst>
                <a:latin typeface="Monotype Corsiva" pitchFamily="66" charset="0"/>
              </a:rPr>
              <a:t>Несколько советов для мам и пап:</a:t>
            </a:r>
            <a:br>
              <a:rPr lang="ru-RU" sz="4000" b="1" spc="50" dirty="0">
                <a:ln w="9525" cmpd="sng">
                  <a:solidFill>
                    <a:schemeClr val="accent1"/>
                  </a:solidFill>
                  <a:prstDash val="solid"/>
                </a:ln>
                <a:solidFill>
                  <a:schemeClr val="tx1"/>
                </a:solidFill>
                <a:effectLst>
                  <a:glow rad="38100">
                    <a:schemeClr val="accent1">
                      <a:alpha val="40000"/>
                    </a:schemeClr>
                  </a:glow>
                </a:effectLst>
                <a:latin typeface="Monotype Corsiva" pitchFamily="66" charset="0"/>
              </a:rPr>
            </a:br>
            <a:endParaRPr lang="ru-RU" sz="4000" b="1" spc="50" dirty="0">
              <a:ln w="9525" cmpd="sng">
                <a:solidFill>
                  <a:schemeClr val="accent1"/>
                </a:solidFill>
                <a:prstDash val="solid"/>
              </a:ln>
              <a:solidFill>
                <a:schemeClr val="tx1"/>
              </a:solidFill>
              <a:effectLst>
                <a:glow rad="38100">
                  <a:schemeClr val="accent1">
                    <a:alpha val="40000"/>
                  </a:schemeClr>
                </a:glow>
              </a:effectLst>
              <a:latin typeface="Monotype Corsiva" pitchFamily="66" charset="0"/>
            </a:endParaRPr>
          </a:p>
        </p:txBody>
      </p:sp>
      <p:sp>
        <p:nvSpPr>
          <p:cNvPr id="3" name="Объект 2"/>
          <p:cNvSpPr>
            <a:spLocks noGrp="1"/>
          </p:cNvSpPr>
          <p:nvPr>
            <p:ph idx="1"/>
          </p:nvPr>
        </p:nvSpPr>
        <p:spPr>
          <a:xfrm>
            <a:off x="230658" y="1228217"/>
            <a:ext cx="11516499" cy="2728147"/>
          </a:xfrm>
        </p:spPr>
        <p:txBody>
          <a:bodyPr>
            <a:normAutofit lnSpcReduction="10000"/>
          </a:bodyPr>
          <a:lstStyle/>
          <a:p>
            <a:pPr marL="0" indent="0" fontAlgn="auto">
              <a:spcAft>
                <a:spcPts val="0"/>
              </a:spcAft>
              <a:buFont typeface="Arial" panose="020B0604020202020204" pitchFamily="34" charset="0"/>
              <a:buNone/>
              <a:defRPr/>
            </a:pPr>
            <a:r>
              <a:rPr lang="ru-RU" sz="2400" dirty="0" smtClean="0">
                <a:latin typeface="Monotype Corsiva" pitchFamily="66" charset="0"/>
              </a:rPr>
              <a:t>• </a:t>
            </a:r>
            <a:r>
              <a:rPr lang="ru-RU" sz="2400" b="1" dirty="0">
                <a:solidFill>
                  <a:schemeClr val="tx1"/>
                </a:solidFill>
                <a:latin typeface="Monotype Corsiva" pitchFamily="66" charset="0"/>
              </a:rPr>
              <a:t>Подчеркивайте словом и действием, что эта «умная машина» – рабочий инструмент.</a:t>
            </a:r>
            <a:br>
              <a:rPr lang="ru-RU" sz="2400" b="1" dirty="0">
                <a:solidFill>
                  <a:schemeClr val="tx1"/>
                </a:solidFill>
                <a:latin typeface="Monotype Corsiva" pitchFamily="66" charset="0"/>
              </a:rPr>
            </a:br>
            <a:r>
              <a:rPr lang="ru-RU" sz="2400" b="1" dirty="0">
                <a:solidFill>
                  <a:schemeClr val="tx1"/>
                </a:solidFill>
                <a:latin typeface="Monotype Corsiva" pitchFamily="66" charset="0"/>
              </a:rPr>
              <a:t>• Покажите, что вы используете компьютер только для дела. Например, строите с его помощью графики или пишите статьи. Для ребенка важно именно ваше поведение, а не то, что </a:t>
            </a:r>
            <a:r>
              <a:rPr lang="ru-RU" sz="2400" b="1" dirty="0" smtClean="0">
                <a:solidFill>
                  <a:schemeClr val="tx1"/>
                </a:solidFill>
                <a:latin typeface="Monotype Corsiva" pitchFamily="66" charset="0"/>
              </a:rPr>
              <a:t>вы говорите</a:t>
            </a:r>
            <a:r>
              <a:rPr lang="ru-RU" sz="2400" b="1" dirty="0">
                <a:solidFill>
                  <a:schemeClr val="tx1"/>
                </a:solidFill>
                <a:latin typeface="Monotype Corsiva" pitchFamily="66" charset="0"/>
              </a:rPr>
              <a:t>.</a:t>
            </a:r>
            <a:br>
              <a:rPr lang="ru-RU" sz="2400" b="1" dirty="0">
                <a:solidFill>
                  <a:schemeClr val="tx1"/>
                </a:solidFill>
                <a:latin typeface="Monotype Corsiva" pitchFamily="66" charset="0"/>
              </a:rPr>
            </a:br>
            <a:r>
              <a:rPr lang="ru-RU" sz="2400" b="1" dirty="0">
                <a:solidFill>
                  <a:schemeClr val="tx1"/>
                </a:solidFill>
                <a:latin typeface="Monotype Corsiva" pitchFamily="66" charset="0"/>
              </a:rPr>
              <a:t>• Не используйте агрессивные игры, чтобы расслабиться после работы или, хотя бы, не играйте в них при ребенке.</a:t>
            </a:r>
            <a:br>
              <a:rPr lang="ru-RU" sz="2400" b="1" dirty="0">
                <a:solidFill>
                  <a:schemeClr val="tx1"/>
                </a:solidFill>
                <a:latin typeface="Monotype Corsiva" pitchFamily="66" charset="0"/>
              </a:rPr>
            </a:br>
            <a:r>
              <a:rPr lang="ru-RU" sz="2400" b="1" dirty="0">
                <a:solidFill>
                  <a:schemeClr val="tx1"/>
                </a:solidFill>
                <a:latin typeface="Monotype Corsiva" pitchFamily="66" charset="0"/>
              </a:rPr>
              <a:t>• Не делайте из компьютера тайны за семью печатями, а, наоборот, обеспечьте свободный доступ к обучающим и развивающим программам.</a:t>
            </a:r>
            <a:r>
              <a:rPr lang="ru-RU" sz="2400" b="1" dirty="0"/>
              <a:t/>
            </a:r>
            <a:br>
              <a:rPr lang="ru-RU" sz="2400" b="1" dirty="0"/>
            </a:br>
            <a:endParaRPr lang="ru-RU" sz="2400" b="1" dirty="0"/>
          </a:p>
        </p:txBody>
      </p:sp>
      <p:pic>
        <p:nvPicPr>
          <p:cNvPr id="4" name="Рисунок 3"/>
          <p:cNvPicPr>
            <a:picLocks noChangeAspect="1"/>
          </p:cNvPicPr>
          <p:nvPr/>
        </p:nvPicPr>
        <p:blipFill>
          <a:blip r:embed="rId2" cstate="print">
            <a:extLst/>
          </a:blip>
          <a:stretch>
            <a:fillRect/>
          </a:stretch>
        </p:blipFill>
        <p:spPr>
          <a:xfrm>
            <a:off x="838199" y="4227832"/>
            <a:ext cx="3380715" cy="2291842"/>
          </a:xfrm>
          <a:prstGeom prst="rect">
            <a:avLst/>
          </a:prstGeom>
          <a:ln>
            <a:noFill/>
          </a:ln>
          <a:effectLst>
            <a:softEdge rad="112500"/>
          </a:effectLst>
        </p:spPr>
      </p:pic>
      <p:pic>
        <p:nvPicPr>
          <p:cNvPr id="6" name="Рисунок 5"/>
          <p:cNvPicPr>
            <a:picLocks noChangeAspect="1"/>
          </p:cNvPicPr>
          <p:nvPr/>
        </p:nvPicPr>
        <p:blipFill>
          <a:blip r:embed="rId3" cstate="print">
            <a:extLst/>
          </a:blip>
          <a:stretch>
            <a:fillRect/>
          </a:stretch>
        </p:blipFill>
        <p:spPr>
          <a:xfrm>
            <a:off x="7483856" y="4256406"/>
            <a:ext cx="4245506" cy="2117234"/>
          </a:xfrm>
          <a:prstGeom prst="rect">
            <a:avLst/>
          </a:prstGeom>
          <a:ln>
            <a:noFill/>
          </a:ln>
          <a:effectLst>
            <a:softEdge rad="112500"/>
          </a:effectLst>
        </p:spPr>
      </p:pic>
      <p:pic>
        <p:nvPicPr>
          <p:cNvPr id="39941"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4598988" y="5010150"/>
            <a:ext cx="2089150" cy="1568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543208" y="552452"/>
            <a:ext cx="11343992" cy="2123658"/>
          </a:xfrm>
          <a:prstGeom prst="rect">
            <a:avLst/>
          </a:prstGeom>
          <a:noFill/>
          <a:ln w="9525">
            <a:noFill/>
            <a:miter lim="800000"/>
            <a:headEnd/>
            <a:tailEnd/>
          </a:ln>
        </p:spPr>
        <p:txBody>
          <a:bodyPr wrap="square">
            <a:spAutoFit/>
          </a:bodyPr>
          <a:lstStyle/>
          <a:p>
            <a:r>
              <a:rPr lang="ru-RU" sz="2800" b="1" i="1" dirty="0">
                <a:latin typeface="Monotype Corsiva" pitchFamily="66" charset="0"/>
                <a:ea typeface="Calibri" pitchFamily="34" charset="0"/>
                <a:cs typeface="Times New Roman" pitchFamily="18" charset="0"/>
              </a:rPr>
              <a:t>Нельзя забывать, что чрезмерное время общения с этой машиной вовсе не полезно для ребенка. Существуют научно обоснованные нормы, на которые надлежит ориентироваться:</a:t>
            </a:r>
            <a:r>
              <a:rPr lang="ru-RU" sz="2400" b="1" dirty="0">
                <a:latin typeface="Corbel" pitchFamily="34" charset="0"/>
                <a:ea typeface="Calibri" pitchFamily="34" charset="0"/>
                <a:cs typeface="Times New Roman" pitchFamily="18" charset="0"/>
              </a:rPr>
              <a:t/>
            </a:r>
            <a:br>
              <a:rPr lang="ru-RU" sz="2400" b="1" dirty="0">
                <a:latin typeface="Corbel" pitchFamily="34" charset="0"/>
                <a:ea typeface="Calibri" pitchFamily="34" charset="0"/>
                <a:cs typeface="Times New Roman" pitchFamily="18" charset="0"/>
              </a:rPr>
            </a:br>
            <a:r>
              <a:rPr lang="ru-RU" sz="2400" b="1" dirty="0">
                <a:latin typeface="Corbel" pitchFamily="34" charset="0"/>
                <a:ea typeface="Calibri" pitchFamily="34" charset="0"/>
                <a:cs typeface="Times New Roman" pitchFamily="18" charset="0"/>
              </a:rPr>
              <a:t/>
            </a:r>
            <a:br>
              <a:rPr lang="ru-RU" sz="2400" b="1" dirty="0">
                <a:latin typeface="Corbel" pitchFamily="34" charset="0"/>
                <a:ea typeface="Calibri" pitchFamily="34" charset="0"/>
                <a:cs typeface="Times New Roman" pitchFamily="18" charset="0"/>
              </a:rPr>
            </a:br>
            <a:endParaRPr lang="ru-RU" sz="2400" b="1" dirty="0">
              <a:latin typeface="Corbel" pitchFamily="34" charset="0"/>
              <a:ea typeface="Calibri" pitchFamily="34" charset="0"/>
              <a:cs typeface="Times New Roman" pitchFamily="18" charset="0"/>
            </a:endParaRPr>
          </a:p>
        </p:txBody>
      </p:sp>
      <p:sp>
        <p:nvSpPr>
          <p:cNvPr id="40962" name="Прямоугольник 2"/>
          <p:cNvSpPr>
            <a:spLocks noChangeArrowheads="1"/>
          </p:cNvSpPr>
          <p:nvPr/>
        </p:nvSpPr>
        <p:spPr bwMode="auto">
          <a:xfrm>
            <a:off x="280086" y="2037032"/>
            <a:ext cx="6473825" cy="1323439"/>
          </a:xfrm>
          <a:prstGeom prst="rect">
            <a:avLst/>
          </a:prstGeom>
          <a:noFill/>
          <a:ln w="9525">
            <a:noFill/>
            <a:miter lim="800000"/>
            <a:headEnd/>
            <a:tailEnd/>
          </a:ln>
        </p:spPr>
        <p:txBody>
          <a:bodyPr wrap="square">
            <a:spAutoFit/>
          </a:bodyPr>
          <a:lstStyle/>
          <a:p>
            <a:r>
              <a:rPr lang="ru-RU" sz="2000" b="1" dirty="0" smtClean="0">
                <a:latin typeface="Monotype Corsiva" pitchFamily="66" charset="0"/>
                <a:ea typeface="Calibri" pitchFamily="34" charset="0"/>
                <a:cs typeface="Times New Roman" pitchFamily="18" charset="0"/>
              </a:rPr>
              <a:t>Дошколята </a:t>
            </a:r>
            <a:r>
              <a:rPr lang="ru-RU" sz="2000" b="1" dirty="0">
                <a:latin typeface="Monotype Corsiva" pitchFamily="66" charset="0"/>
                <a:ea typeface="Calibri" pitchFamily="34" charset="0"/>
                <a:cs typeface="Times New Roman" pitchFamily="18" charset="0"/>
              </a:rPr>
              <a:t>7-10 минут (непрерывно) 7-10 минут (всего в день</a:t>
            </a:r>
            <a:r>
              <a:rPr lang="ru-RU" sz="2000" b="1" dirty="0" smtClean="0">
                <a:latin typeface="Monotype Corsiva" pitchFamily="66" charset="0"/>
                <a:ea typeface="Calibri" pitchFamily="34" charset="0"/>
                <a:cs typeface="Times New Roman" pitchFamily="18" charset="0"/>
              </a:rPr>
              <a:t>)</a:t>
            </a:r>
            <a:r>
              <a:rPr lang="ru-RU" sz="2000" b="1" dirty="0">
                <a:latin typeface="Monotype Corsiva" pitchFamily="66" charset="0"/>
                <a:ea typeface="Calibri" pitchFamily="34" charset="0"/>
                <a:cs typeface="Times New Roman" pitchFamily="18" charset="0"/>
              </a:rPr>
              <a:t/>
            </a:r>
            <a:br>
              <a:rPr lang="ru-RU" sz="2000" b="1" dirty="0">
                <a:latin typeface="Monotype Corsiva" pitchFamily="66" charset="0"/>
                <a:ea typeface="Calibri" pitchFamily="34" charset="0"/>
                <a:cs typeface="Times New Roman" pitchFamily="18" charset="0"/>
              </a:rPr>
            </a:br>
            <a:r>
              <a:rPr lang="ru-RU" sz="2000" b="1" dirty="0">
                <a:latin typeface="Monotype Corsiva" pitchFamily="66" charset="0"/>
                <a:ea typeface="Calibri" pitchFamily="34" charset="0"/>
                <a:cs typeface="Times New Roman" pitchFamily="18" charset="0"/>
              </a:rPr>
              <a:t>Школьники 10-30 минут (непрерывно) 45-90 минут (всего в день</a:t>
            </a:r>
            <a:r>
              <a:rPr lang="ru-RU" sz="2000" b="1" dirty="0" smtClean="0">
                <a:latin typeface="Monotype Corsiva" pitchFamily="66" charset="0"/>
                <a:ea typeface="Calibri" pitchFamily="34" charset="0"/>
                <a:cs typeface="Times New Roman" pitchFamily="18" charset="0"/>
              </a:rPr>
              <a:t>)</a:t>
            </a:r>
            <a:r>
              <a:rPr lang="ru-RU" sz="2000" b="1" dirty="0">
                <a:latin typeface="Monotype Corsiva" pitchFamily="66" charset="0"/>
                <a:ea typeface="Calibri" pitchFamily="34" charset="0"/>
                <a:cs typeface="Times New Roman" pitchFamily="18" charset="0"/>
              </a:rPr>
              <a:t/>
            </a:r>
            <a:br>
              <a:rPr lang="ru-RU" sz="2000" b="1" dirty="0">
                <a:latin typeface="Monotype Corsiva" pitchFamily="66" charset="0"/>
                <a:ea typeface="Calibri" pitchFamily="34" charset="0"/>
                <a:cs typeface="Times New Roman" pitchFamily="18" charset="0"/>
              </a:rPr>
            </a:br>
            <a:r>
              <a:rPr lang="ru-RU" sz="2000" b="1" dirty="0">
                <a:latin typeface="Monotype Corsiva" pitchFamily="66" charset="0"/>
                <a:ea typeface="Calibri" pitchFamily="34" charset="0"/>
                <a:cs typeface="Times New Roman" pitchFamily="18" charset="0"/>
              </a:rPr>
              <a:t>Студенты 1-2 часа (непрерывно) 2-3 часа (всего в день)</a:t>
            </a:r>
            <a:r>
              <a:rPr lang="ru-RU" sz="2000" dirty="0">
                <a:latin typeface="Monotype Corsiva" pitchFamily="66" charset="0"/>
                <a:ea typeface="Calibri" pitchFamily="34" charset="0"/>
                <a:cs typeface="Times New Roman" pitchFamily="18" charset="0"/>
              </a:rPr>
              <a:t/>
            </a:r>
            <a:br>
              <a:rPr lang="ru-RU" sz="2000" dirty="0">
                <a:latin typeface="Monotype Corsiva" pitchFamily="66" charset="0"/>
                <a:ea typeface="Calibri" pitchFamily="34" charset="0"/>
                <a:cs typeface="Times New Roman" pitchFamily="18" charset="0"/>
              </a:rPr>
            </a:br>
            <a:endParaRPr lang="ru-RU" sz="2000" dirty="0">
              <a:latin typeface="Monotype Corsiva" pitchFamily="66" charset="0"/>
              <a:ea typeface="Calibri" pitchFamily="34" charset="0"/>
            </a:endParaRPr>
          </a:p>
        </p:txBody>
      </p:sp>
      <p:pic>
        <p:nvPicPr>
          <p:cNvPr id="4" name="Рисунок 3"/>
          <p:cNvPicPr>
            <a:picLocks noChangeAspect="1"/>
          </p:cNvPicPr>
          <p:nvPr/>
        </p:nvPicPr>
        <p:blipFill>
          <a:blip r:embed="rId2" cstate="print">
            <a:extLst/>
          </a:blip>
          <a:stretch>
            <a:fillRect/>
          </a:stretch>
        </p:blipFill>
        <p:spPr>
          <a:xfrm>
            <a:off x="1049831" y="3558012"/>
            <a:ext cx="4762494" cy="2975582"/>
          </a:xfrm>
          <a:prstGeom prst="rect">
            <a:avLst/>
          </a:prstGeom>
          <a:ln>
            <a:noFill/>
          </a:ln>
          <a:effectLst>
            <a:softEdge rad="112500"/>
          </a:effectLst>
        </p:spPr>
      </p:pic>
      <p:pic>
        <p:nvPicPr>
          <p:cNvPr id="6" name="Рисунок 5"/>
          <p:cNvPicPr>
            <a:picLocks noChangeAspect="1"/>
          </p:cNvPicPr>
          <p:nvPr/>
        </p:nvPicPr>
        <p:blipFill>
          <a:blip r:embed="rId3" cstate="print">
            <a:extLst/>
          </a:blip>
          <a:stretch>
            <a:fillRect/>
          </a:stretch>
        </p:blipFill>
        <p:spPr>
          <a:xfrm>
            <a:off x="6771992" y="3521797"/>
            <a:ext cx="4917499" cy="2951797"/>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blip>
          <a:srcRect l="2461" r="2461"/>
          <a:stretch>
            <a:fillRect/>
          </a:stretch>
        </p:blipFill>
        <p:spPr>
          <a:xfrm>
            <a:off x="5881816" y="987425"/>
            <a:ext cx="5473571" cy="4873625"/>
          </a:xfrm>
          <a:effectLst>
            <a:softEdge rad="112500"/>
          </a:effectLst>
          <a:scene3d>
            <a:camera prst="perspectiveRight"/>
            <a:lightRig rig="threePt" dir="t"/>
          </a:scene3d>
        </p:spPr>
      </p:pic>
      <p:sp>
        <p:nvSpPr>
          <p:cNvPr id="4" name="Текст 3"/>
          <p:cNvSpPr>
            <a:spLocks noGrp="1"/>
          </p:cNvSpPr>
          <p:nvPr>
            <p:ph type="body" sz="half" idx="2"/>
          </p:nvPr>
        </p:nvSpPr>
        <p:spPr>
          <a:xfrm>
            <a:off x="484945" y="646231"/>
            <a:ext cx="4581325" cy="3637446"/>
          </a:xfrm>
        </p:spPr>
        <p:txBody>
          <a:bodyPr>
            <a:noAutofit/>
          </a:bodyPr>
          <a:lstStyle/>
          <a:p>
            <a:pPr fontAlgn="auto">
              <a:spcAft>
                <a:spcPts val="0"/>
              </a:spcAft>
              <a:buFont typeface="Arial" panose="020B0604020202020204" pitchFamily="34" charset="0"/>
              <a:buNone/>
              <a:defRPr/>
            </a:pPr>
            <a:r>
              <a:rPr lang="ru-RU" sz="2000" b="1" dirty="0">
                <a:solidFill>
                  <a:schemeClr val="tx1"/>
                </a:solidFill>
                <a:latin typeface="Monotype Corsiva" pitchFamily="66" charset="0"/>
              </a:rPr>
              <a:t>Наши дети растут и развиваются в компьютерный век. Поэтому волей-неволей им придется обучаться работать на компьютере. Это замечательное изобретение на протяжении всего своего существования вызывает много толков и предрассудков.</a:t>
            </a:r>
            <a:br>
              <a:rPr lang="ru-RU" sz="2000" b="1" dirty="0">
                <a:solidFill>
                  <a:schemeClr val="tx1"/>
                </a:solidFill>
                <a:latin typeface="Monotype Corsiva" pitchFamily="66" charset="0"/>
              </a:rPr>
            </a:br>
            <a:r>
              <a:rPr lang="ru-RU" sz="2000" b="1" dirty="0">
                <a:solidFill>
                  <a:schemeClr val="tx1"/>
                </a:solidFill>
                <a:latin typeface="Monotype Corsiva" pitchFamily="66" charset="0"/>
              </a:rPr>
              <a:t>И многие родители постоянно задаются вопросом – а нужен ли ребенку компьютер на самом деле? Вреден ли он для детского здоровья? Какие меры предпринять, чтобы сохранить душевный комфорт маленького пользователя? С какого возраста лучше знакомить ребенка с такой сложной техникой? Ведь компьютер уже есть в большинстве домов.</a:t>
            </a:r>
          </a:p>
          <a:p>
            <a:pPr fontAlgn="auto">
              <a:spcAft>
                <a:spcPts val="0"/>
              </a:spcAft>
              <a:buFont typeface="Arial" panose="020B0604020202020204" pitchFamily="34" charset="0"/>
              <a:buNone/>
              <a:defRPr/>
            </a:pPr>
            <a:endParaRPr lang="ru-RU" sz="2000" dirty="0"/>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01991" y="4566906"/>
            <a:ext cx="3525383" cy="2115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55956" y="4608164"/>
            <a:ext cx="3880021" cy="2109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1128583" y="208230"/>
            <a:ext cx="5000613" cy="487506"/>
          </a:xfrm>
          <a:prstGeom prst="rect">
            <a:avLst/>
          </a:prstGeom>
        </p:spPr>
        <p:txBody>
          <a:bodyPr wrap="square">
            <a:spAutoFit/>
          </a:bodyPr>
          <a:lstStyle/>
          <a:p>
            <a:pPr fontAlgn="auto">
              <a:lnSpc>
                <a:spcPct val="107000"/>
              </a:lnSpc>
              <a:spcBef>
                <a:spcPts val="0"/>
              </a:spcBef>
              <a:spcAft>
                <a:spcPts val="800"/>
              </a:spcAft>
              <a:defRPr/>
            </a:pPr>
            <a:r>
              <a:rPr lang="ru-RU" sz="2400" b="1" spc="50" dirty="0" smtClean="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Times New Roman" panose="02020603050405020304" pitchFamily="18" charset="0"/>
              </a:rPr>
              <a:t>Организация </a:t>
            </a:r>
            <a:r>
              <a:rPr lang="ru-RU" sz="2400" b="1" spc="50" dirty="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Times New Roman" panose="02020603050405020304" pitchFamily="18" charset="0"/>
              </a:rPr>
              <a:t>рабочего места </a:t>
            </a:r>
            <a:r>
              <a:rPr lang="ru-RU" sz="2400" b="1" spc="50" dirty="0" smtClean="0">
                <a:ln w="9525" cmpd="sng">
                  <a:solidFill>
                    <a:schemeClr val="accent1"/>
                  </a:solidFill>
                  <a:prstDash val="solid"/>
                </a:ln>
                <a:effectLst>
                  <a:glow rad="38100">
                    <a:schemeClr val="accent1">
                      <a:alpha val="40000"/>
                    </a:schemeClr>
                  </a:glow>
                </a:effectLst>
                <a:latin typeface="Monotype Corsiva" pitchFamily="66" charset="0"/>
                <a:ea typeface="Times New Roman" panose="02020603050405020304" pitchFamily="18" charset="0"/>
                <a:cs typeface="Times New Roman" panose="02020603050405020304" pitchFamily="18" charset="0"/>
              </a:rPr>
              <a:t>ребенка:</a:t>
            </a:r>
            <a:endParaRPr lang="ru-RU" sz="2400" b="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endParaRPr>
          </a:p>
        </p:txBody>
      </p:sp>
      <p:sp>
        <p:nvSpPr>
          <p:cNvPr id="41986" name="Прямоугольник 2"/>
          <p:cNvSpPr>
            <a:spLocks noChangeArrowheads="1"/>
          </p:cNvSpPr>
          <p:nvPr/>
        </p:nvSpPr>
        <p:spPr bwMode="auto">
          <a:xfrm>
            <a:off x="469557" y="633744"/>
            <a:ext cx="11254681" cy="3846438"/>
          </a:xfrm>
          <a:prstGeom prst="rect">
            <a:avLst/>
          </a:prstGeom>
          <a:noFill/>
          <a:ln w="9525">
            <a:noFill/>
            <a:miter lim="800000"/>
            <a:headEnd/>
            <a:tailEnd/>
          </a:ln>
        </p:spPr>
        <p:txBody>
          <a:bodyPr wrap="square">
            <a:spAutoFit/>
          </a:bodyPr>
          <a:lstStyle/>
          <a:p>
            <a:pPr>
              <a:lnSpc>
                <a:spcPct val="107000"/>
              </a:lnSpc>
              <a:spcAft>
                <a:spcPts val="800"/>
              </a:spcAft>
            </a:pPr>
            <a:r>
              <a:rPr lang="ru-RU" sz="1900" b="1" i="1" dirty="0">
                <a:latin typeface="Monotype Corsiva" pitchFamily="66" charset="0"/>
                <a:cs typeface="Times New Roman" pitchFamily="18" charset="0"/>
              </a:rPr>
              <a:t>Монитор должен стоять на расстоянии не менее 60 см от окна, таким образом, чтобы окно располагалось слева от компьютера. При этом на экран ни в коем случае не должны попадать блики от окна или других источников освещения. Для этого оконные проемы можно завешивать занавесями или жалюзи для ограничения светового потока. Запрещается использование темных занавесей на окнах, так как они могут очень сильно затенять </a:t>
            </a:r>
            <a:r>
              <a:rPr lang="ru-RU" sz="1900" b="1" i="1" dirty="0" smtClean="0">
                <a:latin typeface="Monotype Corsiva" pitchFamily="66" charset="0"/>
                <a:cs typeface="Times New Roman" pitchFamily="18" charset="0"/>
              </a:rPr>
              <a:t>помещение.</a:t>
            </a:r>
            <a:r>
              <a:rPr lang="ru-RU" sz="1900" b="1" i="1" dirty="0">
                <a:latin typeface="Monotype Corsiva" pitchFamily="66" charset="0"/>
                <a:cs typeface="Times New Roman" pitchFamily="18" charset="0"/>
              </a:rPr>
              <a:t> </a:t>
            </a:r>
            <a:r>
              <a:rPr lang="ru-RU" sz="1900" b="1" i="1" dirty="0" smtClean="0">
                <a:latin typeface="Monotype Corsiva" pitchFamily="66" charset="0"/>
                <a:cs typeface="Times New Roman" pitchFamily="18" charset="0"/>
              </a:rPr>
              <a:t>Монитор </a:t>
            </a:r>
            <a:r>
              <a:rPr lang="ru-RU" sz="1900" b="1" i="1" dirty="0">
                <a:latin typeface="Monotype Corsiva" pitchFamily="66" charset="0"/>
                <a:cs typeface="Times New Roman" pitchFamily="18" charset="0"/>
              </a:rPr>
              <a:t>должен располагаться на уровне глаз ребенка или чуть ниже. Наилучшим для работы с компьютером считается естественный дневной свет, т.к. только он содержит в себе весь цветовой спектр, поэтому, чем больше лампа соответствует дневному свету, тем лучше. Ни в коем случае нельзя использовать неоновые лампы, т.к. они мигают, излучают рассеянный свет, имеют недостаток цветового спектра и не создают четких теней. При работе с такими лампами возникает сильное напряжение глаз, что может провоцировать снижение зрения. К тому же эти лампы могут вызвать повышение возбудимости у детей, они начинают капризничать, плохо </a:t>
            </a:r>
            <a:r>
              <a:rPr lang="ru-RU" sz="1900" b="1" i="1" dirty="0" smtClean="0">
                <a:latin typeface="Monotype Corsiva" pitchFamily="66" charset="0"/>
                <a:cs typeface="Times New Roman" pitchFamily="18" charset="0"/>
              </a:rPr>
              <a:t>спят.</a:t>
            </a:r>
            <a:r>
              <a:rPr lang="ru-RU" sz="1900" b="1" i="1" dirty="0">
                <a:latin typeface="Monotype Corsiva" pitchFamily="66" charset="0"/>
              </a:rPr>
              <a:t> </a:t>
            </a:r>
            <a:r>
              <a:rPr lang="ru-RU" sz="1900" b="1" i="1" dirty="0" smtClean="0">
                <a:latin typeface="Monotype Corsiva" pitchFamily="66" charset="0"/>
                <a:cs typeface="Times New Roman" pitchFamily="18" charset="0"/>
              </a:rPr>
              <a:t>Мебель </a:t>
            </a:r>
            <a:r>
              <a:rPr lang="ru-RU" sz="1900" b="1" i="1" dirty="0">
                <a:latin typeface="Monotype Corsiva" pitchFamily="66" charset="0"/>
                <a:cs typeface="Times New Roman" pitchFamily="18" charset="0"/>
              </a:rPr>
              <a:t>рабочего места должна быть удобной для ребенка. Стул должен быть со спинкой, а под </a:t>
            </a:r>
            <a:r>
              <a:rPr lang="ru-RU" sz="1900" b="1" i="1" dirty="0" smtClean="0">
                <a:latin typeface="Monotype Corsiva" pitchFamily="66" charset="0"/>
                <a:cs typeface="Times New Roman" pitchFamily="18" charset="0"/>
              </a:rPr>
              <a:t>ноги ребенка </a:t>
            </a:r>
            <a:r>
              <a:rPr lang="ru-RU" sz="1900" b="1" i="1" dirty="0">
                <a:latin typeface="Monotype Corsiva" pitchFamily="66" charset="0"/>
                <a:cs typeface="Times New Roman" pitchFamily="18" charset="0"/>
              </a:rPr>
              <a:t>дошкольного и младшего школьного возраста всегда должны ставиться подставки.</a:t>
            </a:r>
            <a:endParaRPr lang="ru-RU" sz="1900" b="1" i="1" dirty="0">
              <a:latin typeface="Monotype Corsiva" pitchFamily="66" charset="0"/>
            </a:endParaRP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5014" y="557214"/>
            <a:ext cx="6047020" cy="5500993"/>
          </a:xfrm>
          <a:prstGeom prst="rect">
            <a:avLst/>
          </a:prstGeom>
        </p:spPr>
        <p:txBody>
          <a:bodyPr wrap="square">
            <a:spAutoFit/>
          </a:bodyPr>
          <a:lstStyle/>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a:t>
            </a:r>
            <a:r>
              <a:rPr lang="ru-RU" sz="2000" b="1" i="1" dirty="0">
                <a:latin typeface="Monotype Corsiva" pitchFamily="66" charset="0"/>
                <a:ea typeface="Calibri" panose="020F0502020204030204" pitchFamily="34" charset="0"/>
                <a:cs typeface="Times New Roman" panose="02020603050405020304" pitchFamily="18" charset="0"/>
              </a:rPr>
              <a:t>Покажите ребенку, что компьютер – это  очень малая часть доступных развлечений, что жизнь гораздо разнообразней, что игра не заменит общения.</a:t>
            </a:r>
          </a:p>
          <a:p>
            <a:pPr fontAlgn="auto">
              <a:lnSpc>
                <a:spcPts val="1485"/>
              </a:lnSpc>
              <a:spcBef>
                <a:spcPts val="0"/>
              </a:spcBef>
              <a:spcAft>
                <a:spcPts val="0"/>
              </a:spcAft>
              <a:tabLst>
                <a:tab pos="179705" algn="l"/>
                <a:tab pos="859155" algn="l"/>
              </a:tabLst>
              <a:defRPr/>
            </a:pPr>
            <a:endParaRPr lang="ru-RU" sz="2000" b="1" i="1" dirty="0">
              <a:latin typeface="Monotype Corsiva" pitchFamily="66" charset="0"/>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endParaRPr lang="ru-RU" sz="2000" b="1" i="1" dirty="0">
              <a:latin typeface="Monotype Corsiva" pitchFamily="66" charset="0"/>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r>
              <a:rPr lang="ru-RU" sz="2000" b="1" i="1" dirty="0">
                <a:latin typeface="Monotype Corsiva" pitchFamily="66" charset="0"/>
                <a:ea typeface="Calibri" panose="020F0502020204030204" pitchFamily="34" charset="0"/>
                <a:cs typeface="Times New Roman" panose="02020603050405020304" pitchFamily="18" charset="0"/>
              </a:rPr>
              <a:t>* Не пресекайте и по возможности удовлетворяйте любопытство ребенка.</a:t>
            </a:r>
          </a:p>
          <a:p>
            <a:pPr fontAlgn="auto">
              <a:lnSpc>
                <a:spcPts val="1485"/>
              </a:lnSpc>
              <a:spcBef>
                <a:spcPts val="0"/>
              </a:spcBef>
              <a:spcAft>
                <a:spcPts val="0"/>
              </a:spcAft>
              <a:tabLst>
                <a:tab pos="179705" algn="l"/>
                <a:tab pos="859155" algn="l"/>
              </a:tabLst>
              <a:defRPr/>
            </a:pPr>
            <a:endParaRPr lang="ru-RU" sz="2000" b="1" i="1" dirty="0">
              <a:latin typeface="Monotype Corsiva" pitchFamily="66" charset="0"/>
              <a:ea typeface="Calibri" panose="020F0502020204030204" pitchFamily="34" charset="0"/>
              <a:cs typeface="Times New Roman" panose="02020603050405020304" pitchFamily="18" charset="0"/>
            </a:endParaRPr>
          </a:p>
          <a:p>
            <a:pPr marL="228600" fontAlgn="auto">
              <a:lnSpc>
                <a:spcPts val="1485"/>
              </a:lnSpc>
              <a:spcBef>
                <a:spcPts val="0"/>
              </a:spcBef>
              <a:spcAft>
                <a:spcPts val="800"/>
              </a:spcAft>
              <a:tabLst>
                <a:tab pos="179705" algn="l"/>
              </a:tabLst>
              <a:defRPr/>
            </a:pPr>
            <a:r>
              <a:rPr lang="ru-RU" sz="2000" b="1" i="1" dirty="0">
                <a:latin typeface="Monotype Corsiva" pitchFamily="66" charset="0"/>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i="1" dirty="0">
                <a:latin typeface="Monotype Corsiva" pitchFamily="66" charset="0"/>
                <a:ea typeface="Calibri" panose="020F0502020204030204" pitchFamily="34" charset="0"/>
                <a:cs typeface="Times New Roman" panose="02020603050405020304" pitchFamily="18" charset="0"/>
              </a:rPr>
              <a:t>* Учите ребенка общаться: знакомиться, мириться, договариваться. Повышайте самооценку ребенка. </a:t>
            </a:r>
          </a:p>
          <a:p>
            <a:pPr fontAlgn="auto">
              <a:lnSpc>
                <a:spcPct val="107000"/>
              </a:lnSpc>
              <a:spcBef>
                <a:spcPts val="0"/>
              </a:spcBef>
              <a:spcAft>
                <a:spcPts val="800"/>
              </a:spcAft>
              <a:defRPr/>
            </a:pPr>
            <a:r>
              <a:rPr lang="ru-RU" sz="2000" b="1" i="1" dirty="0">
                <a:latin typeface="Monotype Corsiva" pitchFamily="66" charset="0"/>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i="1" dirty="0">
                <a:latin typeface="Monotype Corsiva" pitchFamily="66" charset="0"/>
                <a:ea typeface="Calibri" panose="020F0502020204030204" pitchFamily="34" charset="0"/>
                <a:cs typeface="Times New Roman" panose="02020603050405020304" pitchFamily="18" charset="0"/>
              </a:rPr>
              <a:t>* Обсуждайте игры вместе с ребенком. Отдавайте предпочтение развивающим играм. Крайне важно научить ребенка критически относиться к компьютерным играм.</a:t>
            </a:r>
          </a:p>
          <a:p>
            <a:pPr fontAlgn="auto">
              <a:lnSpc>
                <a:spcPct val="107000"/>
              </a:lnSpc>
              <a:spcBef>
                <a:spcPts val="0"/>
              </a:spcBef>
              <a:spcAft>
                <a:spcPts val="800"/>
              </a:spcAft>
              <a:defRPr/>
            </a:pPr>
            <a:r>
              <a:rPr lang="ru-RU" sz="2000" b="1" i="1" dirty="0">
                <a:latin typeface="Monotype Corsiva" pitchFamily="66" charset="0"/>
                <a:ea typeface="Calibri" panose="020F0502020204030204" pitchFamily="34" charset="0"/>
                <a:cs typeface="Times New Roman" panose="02020603050405020304" pitchFamily="18" charset="0"/>
              </a:rPr>
              <a:t> </a:t>
            </a:r>
          </a:p>
          <a:p>
            <a:pPr fontAlgn="auto">
              <a:lnSpc>
                <a:spcPct val="107000"/>
              </a:lnSpc>
              <a:spcBef>
                <a:spcPts val="0"/>
              </a:spcBef>
              <a:spcAft>
                <a:spcPts val="0"/>
              </a:spcAft>
              <a:tabLst>
                <a:tab pos="859155" algn="l"/>
              </a:tabLst>
              <a:defRPr/>
            </a:pPr>
            <a:r>
              <a:rPr lang="ru-RU" sz="2000" b="1" i="1" dirty="0">
                <a:latin typeface="Monotype Corsiva" pitchFamily="66" charset="0"/>
                <a:ea typeface="Calibri" panose="020F0502020204030204" pitchFamily="34" charset="0"/>
                <a:cs typeface="Times New Roman" panose="02020603050405020304" pitchFamily="18" charset="0"/>
              </a:rPr>
              <a:t>* В случаях, если родители самостоятельно не могут справиться с проблемой, обращаться к психологам, в специализированные центры.</a:t>
            </a:r>
          </a:p>
          <a:p>
            <a:pPr fontAlgn="auto">
              <a:lnSpc>
                <a:spcPct val="107000"/>
              </a:lnSpc>
              <a:spcBef>
                <a:spcPts val="0"/>
              </a:spcBef>
              <a:spcAft>
                <a:spcPts val="800"/>
              </a:spcAft>
              <a:defRPr/>
            </a:pPr>
            <a:r>
              <a:rPr lang="ru-RU" sz="2000" i="1" dirty="0">
                <a:latin typeface="Monotype Corsiva" pitchFamily="66" charset="0"/>
                <a:ea typeface="Calibri" panose="020F0502020204030204" pitchFamily="34" charset="0"/>
                <a:cs typeface="Times New Roman" panose="02020603050405020304" pitchFamily="18" charset="0"/>
              </a:rPr>
              <a:t> </a:t>
            </a:r>
          </a:p>
          <a:p>
            <a:pPr fontAlgn="auto">
              <a:lnSpc>
                <a:spcPct val="107000"/>
              </a:lnSpc>
              <a:spcBef>
                <a:spcPts val="0"/>
              </a:spcBef>
              <a:spcAft>
                <a:spcPts val="800"/>
              </a:spcAft>
              <a:defRPr/>
            </a:pPr>
            <a:endParaRPr lang="ru-RU" sz="2000" b="1" dirty="0">
              <a:latin typeface="+mn-lt"/>
              <a:ea typeface="Calibri" panose="020F0502020204030204" pitchFamily="34" charset="0"/>
              <a:cs typeface="Times New Roman" panose="02020603050405020304" pitchFamily="18" charset="0"/>
            </a:endParaRPr>
          </a:p>
        </p:txBody>
      </p:sp>
      <p:sp>
        <p:nvSpPr>
          <p:cNvPr id="3" name="Прямоугольник 2"/>
          <p:cNvSpPr/>
          <p:nvPr/>
        </p:nvSpPr>
        <p:spPr>
          <a:xfrm>
            <a:off x="436228" y="6110991"/>
            <a:ext cx="10830187" cy="608500"/>
          </a:xfrm>
          <a:prstGeom prst="rect">
            <a:avLst/>
          </a:prstGeom>
        </p:spPr>
        <p:txBody>
          <a:bodyPr wrap="square">
            <a:spAutoFit/>
          </a:bodyPr>
          <a:lstStyle/>
          <a:p>
            <a:pPr algn="ctr" fontAlgn="auto">
              <a:lnSpc>
                <a:spcPts val="1485"/>
              </a:lnSpc>
              <a:spcBef>
                <a:spcPts val="0"/>
              </a:spcBef>
              <a:spcAft>
                <a:spcPts val="800"/>
              </a:spcAft>
              <a:defRPr/>
            </a:pPr>
            <a:r>
              <a:rPr lang="ru-RU" sz="2000" b="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Больше общайтесь с вашим ребенком, обсуждайте свои и его чувства – основной причиной </a:t>
            </a:r>
            <a:endParaRPr lang="ru-RU" sz="2000" b="1" spc="50" dirty="0" smtClean="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endParaRPr>
          </a:p>
          <a:p>
            <a:pPr algn="ctr" fontAlgn="auto">
              <a:lnSpc>
                <a:spcPts val="1485"/>
              </a:lnSpc>
              <a:spcBef>
                <a:spcPts val="0"/>
              </a:spcBef>
              <a:spcAft>
                <a:spcPts val="800"/>
              </a:spcAft>
              <a:defRPr/>
            </a:pPr>
            <a:r>
              <a:rPr lang="ru-RU" sz="2000" b="1" spc="50" dirty="0" smtClean="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возникновения </a:t>
            </a:r>
            <a:r>
              <a:rPr lang="ru-RU" sz="2000" b="1" spc="50" dirty="0">
                <a:ln w="9525" cmpd="sng">
                  <a:solidFill>
                    <a:schemeClr val="accent1"/>
                  </a:solidFill>
                  <a:prstDash val="solid"/>
                </a:ln>
                <a:effectLst>
                  <a:glow rad="38100">
                    <a:schemeClr val="accent1">
                      <a:alpha val="40000"/>
                    </a:schemeClr>
                  </a:glow>
                </a:effectLst>
                <a:latin typeface="Monotype Corsiva" pitchFamily="66" charset="0"/>
                <a:ea typeface="Calibri" panose="020F0502020204030204" pitchFamily="34" charset="0"/>
                <a:cs typeface="Times New Roman" panose="02020603050405020304" pitchFamily="18" charset="0"/>
              </a:rPr>
              <a:t>компьютерной зависимости у детей психологи считают недостаток общения.</a:t>
            </a:r>
          </a:p>
        </p:txBody>
      </p:sp>
      <p:pic>
        <p:nvPicPr>
          <p:cNvPr id="4" name="Рисунок 3"/>
          <p:cNvPicPr>
            <a:picLocks noChangeAspect="1"/>
          </p:cNvPicPr>
          <p:nvPr/>
        </p:nvPicPr>
        <p:blipFill>
          <a:blip r:embed="rId2" cstate="print">
            <a:extLst/>
          </a:blip>
          <a:stretch>
            <a:fillRect/>
          </a:stretch>
        </p:blipFill>
        <p:spPr>
          <a:xfrm>
            <a:off x="195072" y="557421"/>
            <a:ext cx="5450797" cy="5067221"/>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649" y="519113"/>
            <a:ext cx="11621443" cy="4072077"/>
          </a:xfrm>
          <a:prstGeom prst="rect">
            <a:avLst/>
          </a:prstGeom>
        </p:spPr>
        <p:txBody>
          <a:bodyPr wrap="square">
            <a:spAutoFit/>
          </a:bodyPr>
          <a:lstStyle/>
          <a:p>
            <a:pPr algn="just" fontAlgn="auto">
              <a:lnSpc>
                <a:spcPct val="107000"/>
              </a:lnSpc>
              <a:spcBef>
                <a:spcPts val="0"/>
              </a:spcBef>
              <a:spcAft>
                <a:spcPts val="800"/>
              </a:spcAft>
              <a:tabLst>
                <a:tab pos="381000" algn="l"/>
              </a:tabLst>
              <a:defRPr/>
            </a:pPr>
            <a:r>
              <a:rPr lang="ru-RU" sz="2400" dirty="0">
                <a:latin typeface="Monotype Corsiva" pitchFamily="66" charset="0"/>
                <a:ea typeface="Calibri" panose="020F0502020204030204" pitchFamily="34" charset="0"/>
                <a:cs typeface="Times New Roman" panose="02020603050405020304" pitchFamily="18" charset="0"/>
              </a:rPr>
              <a:t>                                                                           </a:t>
            </a:r>
            <a:r>
              <a:rPr lang="ru-RU" sz="2400" b="1" dirty="0">
                <a:latin typeface="Monotype Corsiva" pitchFamily="66" charset="0"/>
                <a:ea typeface="Calibri" panose="020F0502020204030204" pitchFamily="34" charset="0"/>
                <a:cs typeface="Times New Roman" panose="02020603050405020304" pitchFamily="18" charset="0"/>
              </a:rPr>
              <a:t>Список </a:t>
            </a:r>
            <a:r>
              <a:rPr lang="ru-RU" sz="2400" b="1" dirty="0" smtClean="0">
                <a:latin typeface="Monotype Corsiva" pitchFamily="66" charset="0"/>
                <a:ea typeface="Calibri" panose="020F0502020204030204" pitchFamily="34" charset="0"/>
                <a:cs typeface="Times New Roman" panose="02020603050405020304" pitchFamily="18" charset="0"/>
              </a:rPr>
              <a:t>литературы:</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b="1" dirty="0">
                <a:latin typeface="Monotype Corsiva" pitchFamily="66" charset="0"/>
                <a:ea typeface="Calibri" panose="020F0502020204030204" pitchFamily="34" charset="0"/>
                <a:cs typeface="Times New Roman" panose="02020603050405020304" pitchFamily="18" charset="0"/>
              </a:rPr>
              <a:t>Леонова, Л.А., Как подготовить ребенка к общению с компьютером / Л.А. Леонова, </a:t>
            </a:r>
            <a:r>
              <a:rPr lang="ru-RU" sz="2000" b="1" dirty="0" smtClean="0">
                <a:latin typeface="Monotype Corsiva" pitchFamily="66" charset="0"/>
                <a:ea typeface="Calibri" panose="020F0502020204030204" pitchFamily="34" charset="0"/>
                <a:cs typeface="Times New Roman" panose="02020603050405020304" pitchFamily="18" charset="0"/>
              </a:rPr>
              <a:t>Л.В.Макарова</a:t>
            </a:r>
            <a:r>
              <a:rPr lang="ru-RU" sz="2000" b="1" dirty="0">
                <a:latin typeface="Monotype Corsiva" pitchFamily="66" charset="0"/>
                <a:ea typeface="Calibri" panose="020F0502020204030204" pitchFamily="34" charset="0"/>
                <a:cs typeface="Times New Roman" panose="02020603050405020304" pitchFamily="18" charset="0"/>
              </a:rPr>
              <a:t>. - М., 2004. </a:t>
            </a:r>
            <a:r>
              <a:rPr lang="ru-RU" sz="2000" b="1" dirty="0" smtClean="0">
                <a:latin typeface="Monotype Corsiva" pitchFamily="66" charset="0"/>
                <a:ea typeface="Calibri" panose="020F0502020204030204" pitchFamily="34" charset="0"/>
                <a:cs typeface="Times New Roman" panose="02020603050405020304" pitchFamily="18" charset="0"/>
              </a:rPr>
              <a:t> </a:t>
            </a:r>
            <a:r>
              <a:rPr lang="ru-RU" sz="2000" b="1" dirty="0">
                <a:latin typeface="Monotype Corsiva" pitchFamily="66" charset="0"/>
                <a:ea typeface="Calibri" panose="020F0502020204030204" pitchFamily="34" charset="0"/>
                <a:cs typeface="Times New Roman" panose="02020603050405020304" pitchFamily="18" charset="0"/>
              </a:rPr>
              <a:t>16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b="1" dirty="0">
                <a:latin typeface="Monotype Corsiva" pitchFamily="66" charset="0"/>
                <a:ea typeface="Calibri" panose="020F0502020204030204" pitchFamily="34" charset="0"/>
                <a:cs typeface="Times New Roman" panose="02020603050405020304" pitchFamily="18" charset="0"/>
              </a:rPr>
              <a:t>Королевская, Т.К. Компьютерные интерактивные технологии и устная речь как средство коммуникации: достижения и поиски / Т.К. Королевская //Дефектология. - 1998. - № 1. – С.47-55.</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b="1" dirty="0">
                <a:latin typeface="Monotype Corsiva" pitchFamily="66" charset="0"/>
                <a:ea typeface="Calibri" panose="020F0502020204030204" pitchFamily="34" charset="0"/>
                <a:cs typeface="Times New Roman" panose="02020603050405020304" pitchFamily="18" charset="0"/>
              </a:rPr>
              <a:t>Никитина, М.В. Ребенок за компьютером / М.В. Никитина. - М., </a:t>
            </a:r>
            <a:r>
              <a:rPr lang="ru-RU" sz="2000" b="1" dirty="0" err="1">
                <a:latin typeface="Monotype Corsiva" pitchFamily="66" charset="0"/>
                <a:ea typeface="Calibri" panose="020F0502020204030204" pitchFamily="34" charset="0"/>
                <a:cs typeface="Times New Roman" panose="02020603050405020304" pitchFamily="18" charset="0"/>
              </a:rPr>
              <a:t>Эксмо</a:t>
            </a:r>
            <a:r>
              <a:rPr lang="ru-RU" sz="2000" b="1" dirty="0">
                <a:latin typeface="Monotype Corsiva" pitchFamily="66" charset="0"/>
                <a:ea typeface="Calibri" panose="020F0502020204030204" pitchFamily="34" charset="0"/>
                <a:cs typeface="Times New Roman" panose="02020603050405020304" pitchFamily="18" charset="0"/>
              </a:rPr>
              <a:t>, 2006.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b="1" dirty="0">
                <a:latin typeface="Monotype Corsiva" pitchFamily="66" charset="0"/>
                <a:ea typeface="Calibri" panose="020F0502020204030204" pitchFamily="34" charset="0"/>
                <a:cs typeface="Times New Roman" panose="02020603050405020304" pitchFamily="18" charset="0"/>
              </a:rPr>
              <a:t>Жукова, Н.С., Е.М. </a:t>
            </a:r>
            <a:r>
              <a:rPr lang="ru-RU" sz="2000" b="1" dirty="0" err="1">
                <a:latin typeface="Monotype Corsiva" pitchFamily="66" charset="0"/>
                <a:ea typeface="Calibri" panose="020F0502020204030204" pitchFamily="34" charset="0"/>
                <a:cs typeface="Times New Roman" panose="02020603050405020304" pitchFamily="18" charset="0"/>
              </a:rPr>
              <a:t>Мастюкова</a:t>
            </a:r>
            <a:r>
              <a:rPr lang="ru-RU" sz="2000" b="1" dirty="0">
                <a:latin typeface="Monotype Corsiva" pitchFamily="66" charset="0"/>
                <a:ea typeface="Calibri" panose="020F0502020204030204" pitchFamily="34" charset="0"/>
                <a:cs typeface="Times New Roman" panose="02020603050405020304" pitchFamily="18" charset="0"/>
              </a:rPr>
              <a:t>, Т.Б. </a:t>
            </a:r>
            <a:r>
              <a:rPr lang="ru-RU" sz="2000" b="1" dirty="0" err="1">
                <a:latin typeface="Monotype Corsiva" pitchFamily="66" charset="0"/>
                <a:ea typeface="Calibri" panose="020F0502020204030204" pitchFamily="34" charset="0"/>
                <a:cs typeface="Times New Roman" panose="02020603050405020304" pitchFamily="18" charset="0"/>
              </a:rPr>
              <a:t>Филичева,Преодоление</a:t>
            </a:r>
            <a:r>
              <a:rPr lang="ru-RU" sz="2000" b="1" dirty="0">
                <a:latin typeface="Monotype Corsiva" pitchFamily="66" charset="0"/>
                <a:ea typeface="Calibri" panose="020F0502020204030204" pitchFamily="34" charset="0"/>
                <a:cs typeface="Times New Roman" panose="02020603050405020304" pitchFamily="18" charset="0"/>
              </a:rPr>
              <a:t> общего недоразвития речи у дошкольников / Н.С. Жукова, Е.М. </a:t>
            </a:r>
            <a:r>
              <a:rPr lang="ru-RU" sz="2000" b="1" dirty="0" err="1">
                <a:latin typeface="Monotype Corsiva" pitchFamily="66" charset="0"/>
                <a:ea typeface="Calibri" panose="020F0502020204030204" pitchFamily="34" charset="0"/>
                <a:cs typeface="Times New Roman" panose="02020603050405020304" pitchFamily="18" charset="0"/>
              </a:rPr>
              <a:t>Мастюкова</a:t>
            </a:r>
            <a:r>
              <a:rPr lang="ru-RU" sz="2000" b="1" dirty="0">
                <a:latin typeface="Monotype Corsiva" pitchFamily="66" charset="0"/>
                <a:ea typeface="Calibri" panose="020F0502020204030204" pitchFamily="34" charset="0"/>
                <a:cs typeface="Times New Roman" panose="02020603050405020304" pitchFamily="18" charset="0"/>
              </a:rPr>
              <a:t>, Т.Б. Филичева. - М., 1990.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b="1" dirty="0">
                <a:latin typeface="Monotype Corsiva" pitchFamily="66" charset="0"/>
                <a:ea typeface="Calibri" panose="020F0502020204030204" pitchFamily="34" charset="0"/>
                <a:cs typeface="Times New Roman" panose="02020603050405020304" pitchFamily="18" charset="0"/>
              </a:rPr>
              <a:t>Сафонова, О.В. О проблеме активности речевой деятельности старших дошкольников с ОНР / О.В. Сафонова // Логопед в детском саду, - 2006. - №4. – С.45.</a:t>
            </a:r>
          </a:p>
          <a:p>
            <a:pPr fontAlgn="auto">
              <a:lnSpc>
                <a:spcPct val="107000"/>
              </a:lnSpc>
              <a:spcBef>
                <a:spcPts val="0"/>
              </a:spcBef>
              <a:spcAft>
                <a:spcPts val="800"/>
              </a:spcAft>
              <a:defRPr/>
            </a:pPr>
            <a:r>
              <a:rPr lang="ru-RU" sz="2000" dirty="0">
                <a:latin typeface="Monotype Corsiva" pitchFamily="66" charset="0"/>
                <a:ea typeface="Times New Roman" panose="02020603050405020304" pitchFamily="18" charset="0"/>
                <a:cs typeface="Times New Roman" panose="02020603050405020304" pitchFamily="18" charset="0"/>
              </a:rPr>
              <a:t> </a:t>
            </a:r>
            <a:endParaRPr lang="ru-RU" sz="2000" dirty="0">
              <a:latin typeface="Monotype Corsiva" pitchFamily="66" charset="0"/>
              <a:ea typeface="Calibri" panose="020F0502020204030204" pitchFamily="34" charset="0"/>
              <a:cs typeface="Times New Roman" panose="02020603050405020304" pitchFamily="18" charset="0"/>
            </a:endParaRPr>
          </a:p>
          <a:p>
            <a:pPr algn="just" fontAlgn="auto">
              <a:lnSpc>
                <a:spcPct val="150000"/>
              </a:lnSpc>
              <a:spcBef>
                <a:spcPts val="0"/>
              </a:spcBef>
              <a:spcAft>
                <a:spcPts val="0"/>
              </a:spcAft>
              <a:defRPr/>
            </a:pPr>
            <a:r>
              <a:rPr lang="ru-RU" dirty="0">
                <a:latin typeface="Times New Roman" panose="02020603050405020304" pitchFamily="18" charset="0"/>
                <a:ea typeface="Times New Roman" panose="02020603050405020304" pitchFamily="18" charset="0"/>
                <a:cs typeface="+mn-cs"/>
              </a:rPr>
              <a:t> </a:t>
            </a:r>
            <a:endParaRPr lang="ru-RU" sz="1600" dirty="0">
              <a:latin typeface="Times New Roman" panose="02020603050405020304" pitchFamily="18" charset="0"/>
              <a:ea typeface="Times New Roman" panose="02020603050405020304" pitchFamily="18" charset="0"/>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6717694" y="3431263"/>
            <a:ext cx="4756490" cy="3132499"/>
          </a:xfrm>
          <a:prstGeom prst="rect">
            <a:avLst/>
          </a:prstGeom>
          <a:noFill/>
          <a:ln w="9525">
            <a:noFill/>
            <a:miter lim="800000"/>
            <a:headEnd/>
            <a:tailEnd/>
          </a:ln>
        </p:spPr>
      </p:pic>
    </p:spTree>
    <p:extLst>
      <p:ext uri="{BB962C8B-B14F-4D97-AF65-F5344CB8AC3E}">
        <p14:creationId xmlns="" xmlns:p14="http://schemas.microsoft.com/office/powerpoint/2010/main" val="4247669336"/>
      </p:ext>
    </p:extLst>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650" y="519113"/>
            <a:ext cx="11372850" cy="507831"/>
          </a:xfrm>
          <a:prstGeom prst="rect">
            <a:avLst/>
          </a:prstGeom>
        </p:spPr>
        <p:txBody>
          <a:bodyPr>
            <a:spAutoFit/>
          </a:bodyPr>
          <a:lstStyle/>
          <a:p>
            <a:pPr algn="just" fontAlgn="auto">
              <a:lnSpc>
                <a:spcPct val="150000"/>
              </a:lnSpc>
              <a:spcBef>
                <a:spcPts val="0"/>
              </a:spcBef>
              <a:spcAft>
                <a:spcPts val="0"/>
              </a:spcAft>
              <a:defRPr/>
            </a:pPr>
            <a:r>
              <a:rPr lang="ru-RU" dirty="0">
                <a:latin typeface="Times New Roman" panose="02020603050405020304" pitchFamily="18" charset="0"/>
                <a:ea typeface="Times New Roman" panose="02020603050405020304" pitchFamily="18" charset="0"/>
                <a:cs typeface="+mn-cs"/>
              </a:rPr>
              <a:t> </a:t>
            </a:r>
            <a:endParaRPr lang="ru-RU" sz="1600" dirty="0">
              <a:latin typeface="Times New Roman" panose="02020603050405020304" pitchFamily="18" charset="0"/>
              <a:ea typeface="Times New Roman" panose="02020603050405020304" pitchFamily="18" charset="0"/>
              <a:cs typeface="+mn-cs"/>
            </a:endParaRPr>
          </a:p>
        </p:txBody>
      </p:sp>
      <p:pic>
        <p:nvPicPr>
          <p:cNvPr id="4" name="Picture 6"/>
          <p:cNvPicPr>
            <a:picLocks noChangeAspect="1" noChangeArrowheads="1"/>
          </p:cNvPicPr>
          <p:nvPr/>
        </p:nvPicPr>
        <p:blipFill>
          <a:blip r:embed="rId2" cstate="print"/>
          <a:srcRect/>
          <a:stretch>
            <a:fillRect/>
          </a:stretch>
        </p:blipFill>
        <p:spPr>
          <a:xfrm>
            <a:off x="8180173" y="291467"/>
            <a:ext cx="3767668" cy="6340027"/>
          </a:xfrm>
          <a:prstGeom prst="rect">
            <a:avLst/>
          </a:prstGeom>
          <a:noFill/>
        </p:spPr>
      </p:pic>
      <p:sp>
        <p:nvSpPr>
          <p:cNvPr id="5" name="Прямоугольник 4"/>
          <p:cNvSpPr/>
          <p:nvPr/>
        </p:nvSpPr>
        <p:spPr>
          <a:xfrm>
            <a:off x="1062681" y="724929"/>
            <a:ext cx="6944497" cy="4093428"/>
          </a:xfrm>
          <a:prstGeom prst="rect">
            <a:avLst/>
          </a:prstGeom>
        </p:spPr>
        <p:txBody>
          <a:bodyPr wrap="square">
            <a:spAutoFit/>
          </a:bodyPr>
          <a:lstStyle/>
          <a:p>
            <a:pPr marL="45720" indent="0" algn="ctr">
              <a:buNone/>
            </a:pPr>
            <a:r>
              <a:rPr lang="ru-RU" sz="3200" dirty="0" smtClean="0">
                <a:solidFill>
                  <a:schemeClr val="accent2">
                    <a:lumMod val="20000"/>
                    <a:lumOff val="80000"/>
                  </a:schemeClr>
                </a:solidFill>
                <a:latin typeface="Monotype Corsiva" pitchFamily="66" charset="0"/>
              </a:rPr>
              <a:t>Дорогие родители! </a:t>
            </a:r>
          </a:p>
          <a:p>
            <a:pPr marL="45720" indent="0">
              <a:buNone/>
            </a:pPr>
            <a:r>
              <a:rPr lang="ru-RU" sz="2000" b="1" dirty="0" smtClean="0">
                <a:solidFill>
                  <a:schemeClr val="accent2">
                    <a:lumMod val="20000"/>
                    <a:lumOff val="80000"/>
                  </a:schemeClr>
                </a:solidFill>
                <a:latin typeface="Monotype Corsiva" pitchFamily="66" charset="0"/>
              </a:rPr>
              <a:t>Рассмотрев  проблему  о влиянии компьютера на здоровье ребёнка, я сделала вывод, что польза его очевидна, а опасности можно избежать, соблюдая самые простые правила: </a:t>
            </a:r>
          </a:p>
          <a:p>
            <a:pPr marL="502920" indent="-457200">
              <a:buAutoNum type="arabicPeriod"/>
            </a:pPr>
            <a:r>
              <a:rPr lang="ru-RU" sz="2000" b="1" dirty="0" smtClean="0">
                <a:solidFill>
                  <a:schemeClr val="accent2">
                    <a:lumMod val="20000"/>
                    <a:lumOff val="80000"/>
                  </a:schemeClr>
                </a:solidFill>
                <a:latin typeface="Monotype Corsiva" pitchFamily="66" charset="0"/>
              </a:rPr>
              <a:t>Правильно обустроить рабочее место;</a:t>
            </a:r>
          </a:p>
          <a:p>
            <a:pPr marL="502920" indent="-457200">
              <a:buAutoNum type="arabicPeriod"/>
            </a:pPr>
            <a:r>
              <a:rPr lang="ru-RU" sz="2000" b="1" dirty="0" smtClean="0">
                <a:solidFill>
                  <a:schemeClr val="accent2">
                    <a:lumMod val="20000"/>
                    <a:lumOff val="80000"/>
                  </a:schemeClr>
                </a:solidFill>
                <a:latin typeface="Monotype Corsiva" pitchFamily="66" charset="0"/>
              </a:rPr>
              <a:t>2. Строго отслеживать время пребывания за монитором;</a:t>
            </a:r>
          </a:p>
          <a:p>
            <a:pPr marL="502920" indent="-457200">
              <a:buAutoNum type="arabicPeriod"/>
            </a:pPr>
            <a:r>
              <a:rPr lang="ru-RU" sz="2000" b="1" dirty="0" smtClean="0">
                <a:solidFill>
                  <a:schemeClr val="accent2">
                    <a:lumMod val="20000"/>
                    <a:lumOff val="80000"/>
                  </a:schemeClr>
                </a:solidFill>
                <a:latin typeface="Monotype Corsiva" pitchFamily="66" charset="0"/>
              </a:rPr>
              <a:t>3. Делать специальную зарядку.</a:t>
            </a:r>
          </a:p>
          <a:p>
            <a:pPr marL="502920" indent="-457200"/>
            <a:endParaRPr lang="ru-RU" sz="2000" b="1" dirty="0" smtClean="0">
              <a:solidFill>
                <a:schemeClr val="accent2">
                  <a:lumMod val="20000"/>
                  <a:lumOff val="80000"/>
                </a:schemeClr>
              </a:solidFill>
              <a:latin typeface="Monotype Corsiva" pitchFamily="66" charset="0"/>
            </a:endParaRPr>
          </a:p>
          <a:p>
            <a:pPr marL="502920" indent="-457200"/>
            <a:endParaRPr lang="ru-RU" sz="2000" b="1" dirty="0" smtClean="0">
              <a:solidFill>
                <a:schemeClr val="accent2">
                  <a:lumMod val="20000"/>
                  <a:lumOff val="80000"/>
                </a:schemeClr>
              </a:solidFill>
              <a:latin typeface="Monotype Corsiva" pitchFamily="66" charset="0"/>
            </a:endParaRPr>
          </a:p>
          <a:p>
            <a:pPr marL="502920" indent="-457200"/>
            <a:r>
              <a:rPr lang="ru-RU" sz="2000" b="1" dirty="0" smtClean="0">
                <a:solidFill>
                  <a:schemeClr val="accent2">
                    <a:lumMod val="20000"/>
                    <a:lumOff val="80000"/>
                  </a:schemeClr>
                </a:solidFill>
                <a:latin typeface="Monotype Corsiva" pitchFamily="66" charset="0"/>
              </a:rPr>
              <a:t>Компьютер – не игрушка, а инструмент для полезной деятельности и служить должен на благо, а не во вред нашим детям!</a:t>
            </a:r>
            <a:endParaRPr lang="ru-RU" sz="2000" b="1" dirty="0" smtClean="0">
              <a:solidFill>
                <a:schemeClr val="accent2">
                  <a:lumMod val="20000"/>
                  <a:lumOff val="80000"/>
                </a:schemeClr>
              </a:solidFill>
              <a:latin typeface="Monotype Corsiva" pitchFamily="66" charset="0"/>
            </a:endParaRPr>
          </a:p>
          <a:p>
            <a:pPr marL="45720" indent="0">
              <a:buNone/>
            </a:pPr>
            <a:r>
              <a:rPr lang="ru-RU" sz="2800" dirty="0" smtClean="0">
                <a:solidFill>
                  <a:schemeClr val="accent2">
                    <a:lumMod val="20000"/>
                    <a:lumOff val="80000"/>
                  </a:schemeClr>
                </a:solidFill>
                <a:latin typeface="Monotype Corsiva" pitchFamily="66" charset="0"/>
              </a:rPr>
              <a:t> </a:t>
            </a:r>
            <a:endParaRPr lang="ru-RU" sz="2800" dirty="0">
              <a:solidFill>
                <a:schemeClr val="accent2">
                  <a:lumMod val="20000"/>
                  <a:lumOff val="80000"/>
                </a:schemeClr>
              </a:solidFill>
              <a:latin typeface="Monotype Corsiva" pitchFamily="66" charset="0"/>
            </a:endParaRPr>
          </a:p>
        </p:txBody>
      </p:sp>
      <p:sp>
        <p:nvSpPr>
          <p:cNvPr id="6" name="Прямоугольник 5"/>
          <p:cNvSpPr/>
          <p:nvPr/>
        </p:nvSpPr>
        <p:spPr>
          <a:xfrm>
            <a:off x="1112109" y="4827372"/>
            <a:ext cx="5560540" cy="707886"/>
          </a:xfrm>
          <a:prstGeom prst="rect">
            <a:avLst/>
          </a:prstGeom>
        </p:spPr>
        <p:txBody>
          <a:bodyPr wrap="square">
            <a:spAutoFit/>
          </a:bodyPr>
          <a:lstStyle/>
          <a:p>
            <a:r>
              <a:rPr lang="ru-RU" sz="4000" dirty="0" smtClean="0">
                <a:solidFill>
                  <a:schemeClr val="accent2">
                    <a:lumMod val="20000"/>
                    <a:lumOff val="80000"/>
                  </a:schemeClr>
                </a:solidFill>
                <a:latin typeface="Monotype Corsiva" pitchFamily="66" charset="0"/>
              </a:rPr>
              <a:t>Спасибо за внимание!</a:t>
            </a:r>
            <a:endParaRPr lang="ru-RU" sz="4000" dirty="0">
              <a:solidFill>
                <a:schemeClr val="accent2">
                  <a:lumMod val="20000"/>
                  <a:lumOff val="80000"/>
                </a:schemeClr>
              </a:solidFill>
              <a:latin typeface="Monotype Corsiva" pitchFamily="66" charset="0"/>
            </a:endParaRP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614" y="1881207"/>
            <a:ext cx="10685060" cy="571572"/>
          </a:xfrm>
        </p:spPr>
        <p:txBody>
          <a:bodyPr>
            <a:noAutofit/>
          </a:bodyPr>
          <a:lstStyle/>
          <a:p>
            <a:pPr fontAlgn="auto">
              <a:spcAft>
                <a:spcPts val="0"/>
              </a:spcAft>
              <a:defRPr/>
            </a:pPr>
            <a:r>
              <a:rPr lang="ru-RU" sz="2000" b="1" dirty="0">
                <a:solidFill>
                  <a:schemeClr val="tx1"/>
                </a:solidFill>
                <a:latin typeface="Monotype Corsiva" pitchFamily="66" charset="0"/>
              </a:rPr>
              <a:t>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a:t>
            </a:r>
            <a:br>
              <a:rPr lang="ru-RU" sz="2000" b="1" dirty="0">
                <a:solidFill>
                  <a:schemeClr val="tx1"/>
                </a:solidFill>
                <a:latin typeface="Monotype Corsiva" pitchFamily="66" charset="0"/>
              </a:rPr>
            </a:br>
            <a:r>
              <a:rPr lang="ru-RU" sz="2000" b="1" dirty="0">
                <a:solidFill>
                  <a:schemeClr val="tx1"/>
                </a:solidFill>
                <a:latin typeface="Monotype Corsiva" pitchFamily="66" charset="0"/>
              </a:rPr>
              <a:t>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a:t>
            </a:r>
            <a:r>
              <a:rPr lang="ru-RU" sz="2000" b="1" dirty="0">
                <a:latin typeface="+mn-lt"/>
              </a:rPr>
              <a:t/>
            </a:r>
            <a:br>
              <a:rPr lang="ru-RU" sz="2000" b="1" dirty="0">
                <a:latin typeface="+mn-lt"/>
              </a:rPr>
            </a:br>
            <a:endParaRPr lang="ru-RU" sz="2000" b="1" dirty="0">
              <a:latin typeface="+mn-lt"/>
            </a:endParaRPr>
          </a:p>
        </p:txBody>
      </p:sp>
      <p:pic>
        <p:nvPicPr>
          <p:cNvPr id="12" name="Объект 11"/>
          <p:cNvPicPr>
            <a:picLocks noGrp="1" noChangeAspect="1"/>
          </p:cNvPicPr>
          <p:nvPr>
            <p:ph sz="half" idx="1"/>
          </p:nvPr>
        </p:nvPicPr>
        <p:blipFill>
          <a:blip r:embed="rId2" cstate="print">
            <a:extLst/>
          </a:blip>
          <a:stretch>
            <a:fillRect/>
          </a:stretch>
        </p:blipFill>
        <p:spPr>
          <a:xfrm>
            <a:off x="1542197" y="3792848"/>
            <a:ext cx="3534770" cy="2745391"/>
          </a:xfrm>
          <a:effectLst>
            <a:softEdge rad="112500"/>
          </a:effectLst>
        </p:spPr>
      </p:pic>
      <p:pic>
        <p:nvPicPr>
          <p:cNvPr id="10" name="Объект 9"/>
          <p:cNvPicPr>
            <a:picLocks noGrp="1" noChangeAspect="1"/>
          </p:cNvPicPr>
          <p:nvPr>
            <p:ph sz="half" idx="2"/>
          </p:nvPr>
        </p:nvPicPr>
        <p:blipFill>
          <a:blip r:embed="rId3" cstate="print">
            <a:extLst/>
          </a:blip>
          <a:stretch>
            <a:fillRect/>
          </a:stretch>
        </p:blipFill>
        <p:spPr>
          <a:xfrm>
            <a:off x="6275978" y="3879487"/>
            <a:ext cx="4955179" cy="2676577"/>
          </a:xfrm>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806" y="1402397"/>
            <a:ext cx="10515600" cy="1325563"/>
          </a:xfrm>
        </p:spPr>
        <p:txBody>
          <a:bodyPr>
            <a:noAutofit/>
          </a:bodyPr>
          <a:lstStyle/>
          <a:p>
            <a:pPr fontAlgn="auto">
              <a:spcAft>
                <a:spcPts val="0"/>
              </a:spcAft>
              <a:defRPr/>
            </a:pPr>
            <a:r>
              <a:rPr lang="ru-RU" sz="2000" b="1" i="1" dirty="0">
                <a:solidFill>
                  <a:schemeClr val="tx1"/>
                </a:solidFill>
                <a:latin typeface="Monotype Corsiva" pitchFamily="66" charset="0"/>
              </a:rPr>
              <a:t>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a:t>
            </a:r>
            <a:br>
              <a:rPr lang="ru-RU" sz="2000" b="1" i="1" dirty="0">
                <a:solidFill>
                  <a:schemeClr val="tx1"/>
                </a:solidFill>
                <a:latin typeface="Monotype Corsiva" pitchFamily="66" charset="0"/>
              </a:rPr>
            </a:br>
            <a:r>
              <a:rPr lang="ru-RU" sz="2000" b="1" i="1" dirty="0">
                <a:solidFill>
                  <a:schemeClr val="tx1"/>
                </a:solidFill>
                <a:latin typeface="Monotype Corsiva" pitchFamily="66" charset="0"/>
              </a:rPr>
              <a:t/>
            </a:r>
            <a:br>
              <a:rPr lang="ru-RU" sz="2000" b="1" i="1" dirty="0">
                <a:solidFill>
                  <a:schemeClr val="tx1"/>
                </a:solidFill>
                <a:latin typeface="Monotype Corsiva" pitchFamily="66" charset="0"/>
              </a:rPr>
            </a:br>
            <a:r>
              <a:rPr lang="ru-RU" sz="2000" b="1" i="1" dirty="0">
                <a:solidFill>
                  <a:schemeClr val="tx1"/>
                </a:solidFill>
                <a:latin typeface="Monotype Corsiva" pitchFamily="66" charset="0"/>
              </a:rPr>
              <a:t>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a:t>
            </a:r>
            <a:r>
              <a:rPr lang="ru-RU" sz="2000" dirty="0">
                <a:latin typeface="+mn-lt"/>
              </a:rPr>
              <a:t/>
            </a:r>
            <a:br>
              <a:rPr lang="ru-RU" sz="2000" dirty="0">
                <a:latin typeface="+mn-lt"/>
              </a:rPr>
            </a:br>
            <a:r>
              <a:rPr lang="ru-RU" sz="2000" dirty="0">
                <a:latin typeface="+mn-lt"/>
              </a:rPr>
              <a:t/>
            </a:r>
            <a:br>
              <a:rPr lang="ru-RU" sz="2000" dirty="0">
                <a:latin typeface="+mn-lt"/>
              </a:rPr>
            </a:br>
            <a:endParaRPr lang="ru-RU" sz="2000" dirty="0">
              <a:latin typeface="+mn-lt"/>
            </a:endParaRPr>
          </a:p>
        </p:txBody>
      </p:sp>
      <p:pic>
        <p:nvPicPr>
          <p:cNvPr id="4" name="Объект 3"/>
          <p:cNvPicPr>
            <a:picLocks noGrp="1" noChangeAspect="1"/>
          </p:cNvPicPr>
          <p:nvPr>
            <p:ph idx="1"/>
          </p:nvPr>
        </p:nvPicPr>
        <p:blipFill>
          <a:blip r:embed="rId2" cstate="print">
            <a:extLst/>
          </a:blip>
          <a:stretch>
            <a:fillRect/>
          </a:stretch>
        </p:blipFill>
        <p:spPr>
          <a:xfrm>
            <a:off x="6873557" y="3826986"/>
            <a:ext cx="3848100" cy="2543175"/>
          </a:xfrm>
          <a:effectLst>
            <a:softEdge rad="112500"/>
          </a:effectLst>
        </p:spPr>
      </p:pic>
      <p:pic>
        <p:nvPicPr>
          <p:cNvPr id="3" name="Рисунок 2"/>
          <p:cNvPicPr>
            <a:picLocks noChangeAspect="1"/>
          </p:cNvPicPr>
          <p:nvPr/>
        </p:nvPicPr>
        <p:blipFill>
          <a:blip r:embed="rId3" cstate="print">
            <a:extLst/>
          </a:blip>
          <a:stretch>
            <a:fillRect/>
          </a:stretch>
        </p:blipFill>
        <p:spPr>
          <a:xfrm>
            <a:off x="426720" y="3496056"/>
            <a:ext cx="4413504" cy="2962656"/>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91" y="1675310"/>
            <a:ext cx="10515600" cy="1325563"/>
          </a:xfrm>
        </p:spPr>
        <p:txBody>
          <a:bodyPr>
            <a:normAutofit fontScale="90000"/>
          </a:bodyPr>
          <a:lstStyle/>
          <a:p>
            <a:pPr fontAlgn="auto">
              <a:spcAft>
                <a:spcPts val="0"/>
              </a:spcAft>
              <a:defRPr/>
            </a:pPr>
            <a:r>
              <a:rPr lang="ru-RU" sz="2200" b="1" i="1" dirty="0">
                <a:solidFill>
                  <a:schemeClr val="tx1"/>
                </a:solidFill>
                <a:latin typeface="Monotype Corsiva" pitchFamily="66" charset="0"/>
              </a:rPr>
              <a:t>Многие дети очень любят, если родители оставляют им компьютерные «</a:t>
            </a:r>
            <a:r>
              <a:rPr lang="ru-RU" sz="2200" b="1" i="1" dirty="0" err="1" smtClean="0">
                <a:solidFill>
                  <a:schemeClr val="tx1"/>
                </a:solidFill>
                <a:latin typeface="Monotype Corsiva" pitchFamily="66" charset="0"/>
              </a:rPr>
              <a:t>напоминалки</a:t>
            </a:r>
            <a:r>
              <a:rPr lang="ru-RU" sz="2200" b="1" i="1" dirty="0" smtClean="0">
                <a:solidFill>
                  <a:schemeClr val="tx1"/>
                </a:solidFill>
                <a:latin typeface="Monotype Corsiva" pitchFamily="66" charset="0"/>
              </a:rPr>
              <a:t>», </a:t>
            </a:r>
            <a:r>
              <a:rPr lang="ru-RU" sz="2200" b="1" i="1" dirty="0">
                <a:solidFill>
                  <a:schemeClr val="tx1"/>
                </a:solidFill>
                <a:latin typeface="Monotype Corsiva" pitchFamily="66" charset="0"/>
              </a:rPr>
              <a:t>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a:t>
            </a:r>
            <a:r>
              <a:rPr lang="ru-RU" sz="2400" dirty="0"/>
              <a:t/>
            </a:r>
            <a:br>
              <a:rPr lang="ru-RU" sz="2400" dirty="0"/>
            </a:br>
            <a:r>
              <a:rPr lang="ru-RU" sz="2400" dirty="0"/>
              <a:t> </a:t>
            </a:r>
            <a:br>
              <a:rPr lang="ru-RU" sz="2400" dirty="0"/>
            </a:br>
            <a:endParaRPr lang="ru-RU" sz="2400" dirty="0">
              <a:latin typeface="+mn-lt"/>
            </a:endParaRPr>
          </a:p>
        </p:txBody>
      </p:sp>
      <p:pic>
        <p:nvPicPr>
          <p:cNvPr id="3" name="Рисунок 2"/>
          <p:cNvPicPr>
            <a:picLocks noChangeAspect="1"/>
          </p:cNvPicPr>
          <p:nvPr/>
        </p:nvPicPr>
        <p:blipFill>
          <a:blip r:embed="rId2" cstate="print">
            <a:extLst/>
          </a:blip>
          <a:stretch>
            <a:fillRect/>
          </a:stretch>
        </p:blipFill>
        <p:spPr>
          <a:xfrm>
            <a:off x="414528" y="3517558"/>
            <a:ext cx="3086553" cy="2712554"/>
          </a:xfrm>
          <a:prstGeom prst="rect">
            <a:avLst/>
          </a:prstGeom>
          <a:ln>
            <a:noFill/>
          </a:ln>
          <a:effectLst>
            <a:softEdge rad="112500"/>
          </a:effectLst>
          <a:scene3d>
            <a:camera prst="perspectiveHeroicExtremeLeftFacing"/>
            <a:lightRig rig="threePt" dir="t"/>
          </a:scene3d>
        </p:spPr>
      </p:pic>
      <p:pic>
        <p:nvPicPr>
          <p:cNvPr id="7" name="Рисунок 6"/>
          <p:cNvPicPr>
            <a:picLocks noChangeAspect="1"/>
          </p:cNvPicPr>
          <p:nvPr/>
        </p:nvPicPr>
        <p:blipFill>
          <a:blip r:embed="rId3" cstate="print">
            <a:extLst/>
          </a:blip>
          <a:stretch>
            <a:fillRect/>
          </a:stretch>
        </p:blipFill>
        <p:spPr>
          <a:xfrm>
            <a:off x="8048368" y="3632887"/>
            <a:ext cx="3221490" cy="2597224"/>
          </a:xfrm>
          <a:prstGeom prst="rect">
            <a:avLst/>
          </a:prstGeom>
          <a:ln>
            <a:noFill/>
          </a:ln>
          <a:effectLst>
            <a:softEdge rad="112500"/>
          </a:effectLst>
          <a:scene3d>
            <a:camera prst="perspectiveHeroicExtremeRightFacing"/>
            <a:lightRig rig="threePt" dir="t"/>
          </a:scene3d>
        </p:spPr>
      </p:pic>
      <p:pic>
        <p:nvPicPr>
          <p:cNvPr id="8" name="Рисунок 7"/>
          <p:cNvPicPr>
            <a:picLocks noChangeAspect="1"/>
          </p:cNvPicPr>
          <p:nvPr/>
        </p:nvPicPr>
        <p:blipFill>
          <a:blip r:embed="rId4" cstate="print">
            <a:extLst/>
          </a:blip>
          <a:stretch>
            <a:fillRect/>
          </a:stretch>
        </p:blipFill>
        <p:spPr>
          <a:xfrm>
            <a:off x="3995351" y="3575222"/>
            <a:ext cx="3417385" cy="2691465"/>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226" y="742349"/>
            <a:ext cx="10958015" cy="5571651"/>
          </a:xfrm>
        </p:spPr>
        <p:txBody>
          <a:bodyPr>
            <a:normAutofit fontScale="90000"/>
          </a:bodyPr>
          <a:lstStyle/>
          <a:p>
            <a:pPr fontAlgn="auto">
              <a:spcAft>
                <a:spcPts val="0"/>
              </a:spcAft>
              <a:defRPr/>
            </a:pPr>
            <a:r>
              <a:rPr lang="ru-RU" sz="2700" b="1" i="1" dirty="0">
                <a:solidFill>
                  <a:schemeClr val="tx1"/>
                </a:solidFill>
                <a:latin typeface="Monotype Corsiva" pitchFamily="66" charset="0"/>
              </a:rPr>
              <a:t>В Интернете для детей любых возрастов можно подыскать подходящие сайты о природе, искусстве, других </a:t>
            </a:r>
            <a:r>
              <a:rPr lang="ru-RU" sz="2700" b="1" i="1" dirty="0" smtClean="0">
                <a:solidFill>
                  <a:schemeClr val="tx1"/>
                </a:solidFill>
                <a:latin typeface="Monotype Corsiva" pitchFamily="66" charset="0"/>
              </a:rPr>
              <a:t>  </a:t>
            </a:r>
            <a:r>
              <a:rPr lang="ru-RU" sz="2400" b="1" i="1" dirty="0" err="1" smtClean="0">
                <a:solidFill>
                  <a:schemeClr val="tx1"/>
                </a:solidFill>
                <a:latin typeface="Monotype Corsiva" pitchFamily="66" charset="0"/>
              </a:rPr>
              <a:t>удивительныйх</a:t>
            </a:r>
            <a:r>
              <a:rPr lang="ru-RU" sz="2400" b="1" i="1" dirty="0" smtClean="0">
                <a:solidFill>
                  <a:schemeClr val="tx1"/>
                </a:solidFill>
                <a:latin typeface="Monotype Corsiva" pitchFamily="66" charset="0"/>
              </a:rPr>
              <a:t>  вещах</a:t>
            </a:r>
            <a:r>
              <a:rPr lang="ru-RU" sz="2400" b="1" i="1" dirty="0">
                <a:solidFill>
                  <a:schemeClr val="tx1"/>
                </a:solidFill>
                <a:latin typeface="Monotype Corsiva" pitchFamily="66" charset="0"/>
              </a:rPr>
              <a:t>. </a:t>
            </a:r>
            <a:r>
              <a:rPr lang="ru-RU" sz="2400" b="1" i="1" dirty="0" smtClean="0">
                <a:solidFill>
                  <a:schemeClr val="tx1"/>
                </a:solidFill>
                <a:latin typeface="Monotype Corsiva" pitchFamily="66" charset="0"/>
              </a:rPr>
              <a:t> Не </a:t>
            </a:r>
            <a:r>
              <a:rPr lang="ru-RU" sz="2400" b="1" i="1" dirty="0">
                <a:solidFill>
                  <a:schemeClr val="tx1"/>
                </a:solidFill>
                <a:latin typeface="Monotype Corsiva" pitchFamily="66" charset="0"/>
              </a:rPr>
              <a:t>выходя из дома, вы с малышом можете посетить виртуальный музей или принять участие в интеллектуальной олимпиаде.</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a:t>
            </a:r>
            <a:r>
              <a:rPr lang="ru-RU" sz="2200" b="1" i="1" dirty="0">
                <a:solidFill>
                  <a:schemeClr val="tx1"/>
                </a:solidFill>
                <a:latin typeface="Monotype Corsiva" pitchFamily="66" charset="0"/>
              </a:rPr>
              <a:t>умение</a:t>
            </a:r>
            <a:r>
              <a:rPr lang="ru-RU" sz="2400" b="1" i="1" dirty="0">
                <a:solidFill>
                  <a:schemeClr val="tx1"/>
                </a:solidFill>
                <a:latin typeface="Monotype Corsiva" pitchFamily="66" charset="0"/>
              </a:rPr>
              <a:t> пользоваться поисковыми системами отрицательно сказалось на интеллектуальном развитии!</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 </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При помощи компьютера можно рисовать и делать настоящие мультики (в этом вам помогут программы </a:t>
            </a:r>
            <a:r>
              <a:rPr lang="ru-RU" sz="2400" b="1" i="1" dirty="0" err="1">
                <a:solidFill>
                  <a:schemeClr val="tx1"/>
                </a:solidFill>
                <a:latin typeface="Monotype Corsiva" pitchFamily="66" charset="0"/>
              </a:rPr>
              <a:t>Flash</a:t>
            </a:r>
            <a:r>
              <a:rPr lang="ru-RU" sz="2400" b="1" i="1" dirty="0">
                <a:solidFill>
                  <a:schemeClr val="tx1"/>
                </a:solidFill>
                <a:latin typeface="Monotype Corsiva" pitchFamily="66" charset="0"/>
              </a:rPr>
              <a:t> и </a:t>
            </a:r>
            <a:r>
              <a:rPr lang="ru-RU" sz="2400" b="1" i="1" dirty="0" err="1">
                <a:solidFill>
                  <a:schemeClr val="tx1"/>
                </a:solidFill>
                <a:latin typeface="Monotype Corsiva" pitchFamily="66" charset="0"/>
              </a:rPr>
              <a:t>Photoshop</a:t>
            </a:r>
            <a:r>
              <a:rPr lang="ru-RU" sz="2400" b="1" i="1" dirty="0">
                <a:solidFill>
                  <a:schemeClr val="tx1"/>
                </a:solidFill>
                <a:latin typeface="Monotype Corsiva" pitchFamily="66" charset="0"/>
              </a:rPr>
              <a:t>).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При помощи специальной приставки-синтезатора можно даже научить ребенка-дошкольника сочинять и записывать музыку.</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
            </a:r>
            <a:br>
              <a:rPr lang="ru-RU" sz="2400" b="1" i="1" dirty="0">
                <a:solidFill>
                  <a:schemeClr val="tx1"/>
                </a:solidFill>
                <a:latin typeface="Monotype Corsiva" pitchFamily="66" charset="0"/>
              </a:rPr>
            </a:br>
            <a:r>
              <a:rPr lang="ru-RU" sz="2400" b="1" i="1" dirty="0">
                <a:solidFill>
                  <a:schemeClr val="tx1"/>
                </a:solidFill>
                <a:latin typeface="Monotype Corsiva" pitchFamily="66" charset="0"/>
              </a:rPr>
              <a:t>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a:t>
            </a:r>
            <a:r>
              <a:rPr lang="ru-RU" sz="2400" i="1" dirty="0">
                <a:solidFill>
                  <a:schemeClr val="tx1"/>
                </a:solidFill>
                <a:latin typeface="Monotype Corsiva" pitchFamily="66" charset="0"/>
              </a:rPr>
              <a:t/>
            </a:r>
            <a:br>
              <a:rPr lang="ru-RU" sz="2400" i="1" dirty="0">
                <a:solidFill>
                  <a:schemeClr val="tx1"/>
                </a:solidFill>
                <a:latin typeface="Monotype Corsiva" pitchFamily="66" charset="0"/>
              </a:rPr>
            </a:br>
            <a:endParaRPr lang="ru-RU" sz="2400" i="1" dirty="0">
              <a:solidFill>
                <a:schemeClr val="tx1"/>
              </a:solidFill>
              <a:latin typeface="Monotype Corsiva" pitchFamily="66" charset="0"/>
            </a:endParaRP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836613" y="554038"/>
            <a:ext cx="6096000" cy="6043642"/>
          </a:xfrm>
          <a:prstGeom prst="rect">
            <a:avLst/>
          </a:prstGeom>
          <a:noFill/>
          <a:ln w="9525">
            <a:noFill/>
            <a:miter lim="800000"/>
            <a:headEnd/>
            <a:tailEnd/>
          </a:ln>
        </p:spPr>
        <p:txBody>
          <a:bodyPr>
            <a:spAutoFit/>
          </a:bodyPr>
          <a:lstStyle/>
          <a:p>
            <a:pPr>
              <a:lnSpc>
                <a:spcPct val="107000"/>
              </a:lnSpc>
              <a:spcAft>
                <a:spcPts val="800"/>
              </a:spcAft>
            </a:pPr>
            <a:r>
              <a:rPr lang="ru-RU" sz="2000" b="1" i="1" dirty="0">
                <a:latin typeface="Monotype Corsiva" pitchFamily="66" charset="0"/>
                <a:ea typeface="Calibri" pitchFamily="34" charset="0"/>
                <a:cs typeface="Times New Roman" pitchFamily="18" charset="0"/>
              </a:rPr>
              <a:t>Отдельно стоит сказать о компьютерных играх. Безусловно, продукты из серии «мочи все, что движется» никогда не должны появиться в вашем доме, но сегодня для детей выпускается масса качественных компьютерных игр практически для любого возраста, начиная с четырех-пяти лет.</a:t>
            </a:r>
          </a:p>
          <a:p>
            <a:pPr>
              <a:lnSpc>
                <a:spcPct val="107000"/>
              </a:lnSpc>
              <a:spcAft>
                <a:spcPts val="800"/>
              </a:spcAft>
            </a:pPr>
            <a:r>
              <a:rPr lang="ru-RU" sz="2000" b="1" i="1" dirty="0">
                <a:latin typeface="Monotype Corsiva" pitchFamily="66" charset="0"/>
                <a:ea typeface="Calibri" pitchFamily="34" charset="0"/>
                <a:cs typeface="Times New Roman" pitchFamily="18" charset="0"/>
              </a:rPr>
              <a:t> В зависимости от вкусов и склонностей вашего малыша вы можете выбрать подходящие «</a:t>
            </a:r>
            <a:r>
              <a:rPr lang="ru-RU" sz="2000" b="1" i="1" dirty="0" err="1">
                <a:latin typeface="Monotype Corsiva" pitchFamily="66" charset="0"/>
                <a:ea typeface="Calibri" pitchFamily="34" charset="0"/>
                <a:cs typeface="Times New Roman" pitchFamily="18" charset="0"/>
              </a:rPr>
              <a:t>развивалки</a:t>
            </a:r>
            <a:r>
              <a:rPr lang="ru-RU" sz="2000" b="1" i="1" dirty="0">
                <a:latin typeface="Monotype Corsiva" pitchFamily="66" charset="0"/>
                <a:ea typeface="Calibri" pitchFamily="34" charset="0"/>
                <a:cs typeface="Times New Roman" pitchFamily="18" charset="0"/>
              </a:rPr>
              <a:t>», действие которых развивается в джунглях или на пиратском корабле, в замке с привидениями или на дне океана. Освоить навыки чтения, математики, логики, письма рисования и музыки ребенку помогут герои его любимых мультфильмов и книг и даже конструктора </a:t>
            </a:r>
            <a:r>
              <a:rPr lang="ru-RU" sz="2000" b="1" i="1" dirty="0" err="1">
                <a:latin typeface="Monotype Corsiva" pitchFamily="66" charset="0"/>
                <a:ea typeface="Calibri" pitchFamily="34" charset="0"/>
                <a:cs typeface="Times New Roman" pitchFamily="18" charset="0"/>
              </a:rPr>
              <a:t>Lego</a:t>
            </a:r>
            <a:r>
              <a:rPr lang="ru-RU" sz="2000" b="1" i="1" dirty="0">
                <a:latin typeface="Monotype Corsiva" pitchFamily="66" charset="0"/>
                <a:ea typeface="Calibri" pitchFamily="34" charset="0"/>
                <a:cs typeface="Times New Roman" pitchFamily="18" charset="0"/>
              </a:rPr>
              <a:t>. Ну, а если вашему крохе по вкусу самодельные куклы и игрушки, купите игры из серии «Маленький искатель», герои которой словно сшиты из старых носков и перчаток.</a:t>
            </a:r>
            <a:br>
              <a:rPr lang="ru-RU" sz="2000" b="1" i="1" dirty="0">
                <a:latin typeface="Monotype Corsiva" pitchFamily="66" charset="0"/>
                <a:ea typeface="Calibri" pitchFamily="34" charset="0"/>
                <a:cs typeface="Times New Roman" pitchFamily="18" charset="0"/>
              </a:rPr>
            </a:br>
            <a:r>
              <a:rPr lang="ru-RU" dirty="0">
                <a:latin typeface="Calibri" pitchFamily="34" charset="0"/>
                <a:ea typeface="Calibri" pitchFamily="34" charset="0"/>
                <a:cs typeface="Times New Roman" pitchFamily="18" charset="0"/>
              </a:rPr>
              <a:t/>
            </a:r>
            <a:br>
              <a:rPr lang="ru-RU" dirty="0">
                <a:latin typeface="Calibri" pitchFamily="34" charset="0"/>
                <a:ea typeface="Calibri" pitchFamily="34" charset="0"/>
                <a:cs typeface="Times New Roman" pitchFamily="18" charset="0"/>
              </a:rPr>
            </a:br>
            <a:endParaRPr lang="ru-RU" dirty="0">
              <a:latin typeface="Corbel" pitchFamily="34" charset="0"/>
              <a:ea typeface="Calibri" pitchFamily="34" charset="0"/>
              <a:cs typeface="Times New Roman" pitchFamily="18" charset="0"/>
            </a:endParaRPr>
          </a:p>
        </p:txBody>
      </p:sp>
      <p:pic>
        <p:nvPicPr>
          <p:cNvPr id="4" name="Рисунок 3"/>
          <p:cNvPicPr>
            <a:picLocks noChangeAspect="1"/>
          </p:cNvPicPr>
          <p:nvPr/>
        </p:nvPicPr>
        <p:blipFill>
          <a:blip r:embed="rId2" cstate="print">
            <a:extLst/>
          </a:blip>
          <a:stretch>
            <a:fillRect/>
          </a:stretch>
        </p:blipFill>
        <p:spPr>
          <a:xfrm>
            <a:off x="7099110" y="683741"/>
            <a:ext cx="4752769" cy="4019477"/>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slide.ru/images/22/28206/736/img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476672"/>
            <a:ext cx="7010400" cy="52578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3532" y="499718"/>
            <a:ext cx="3631332" cy="2448272"/>
          </a:xfrm>
          <a:prstGeom prst="rect">
            <a:avLst/>
          </a:prstGeom>
          <a:ln>
            <a:noFill/>
          </a:ln>
          <a:effectLst>
            <a:softEdge rad="112500"/>
          </a:effectLst>
        </p:spPr>
      </p:pic>
      <p:pic>
        <p:nvPicPr>
          <p:cNvPr id="7" name="Рисунок 6" descr="61014165_internet.jpg"/>
          <p:cNvPicPr>
            <a:picLocks noChangeAspect="1"/>
          </p:cNvPicPr>
          <p:nvPr/>
        </p:nvPicPr>
        <p:blipFill>
          <a:blip r:embed="rId4" cstate="print"/>
          <a:srcRect/>
          <a:stretch>
            <a:fillRect/>
          </a:stretch>
        </p:blipFill>
        <p:spPr bwMode="auto">
          <a:xfrm>
            <a:off x="8377881" y="3136410"/>
            <a:ext cx="3509319" cy="3024336"/>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lyginais\Мои документы\мое\ШКОЛА\Конференция к юбилею школы\Картинки для презентации\vred-plansheta-dlia-rebenk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6249" y="642918"/>
            <a:ext cx="10033685" cy="60007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TC104033923[[fn=Глубина]]</Template>
  <TotalTime>1271</TotalTime>
  <Words>1465</Words>
  <Application>Microsoft Office PowerPoint</Application>
  <PresentationFormat>Произвольный</PresentationFormat>
  <Paragraphs>73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Глубина</vt:lpstr>
      <vt:lpstr>Консультация  для  родителей  на  тему:  « Дети  и  компьютер ».</vt:lpstr>
      <vt:lpstr>Слайд 2</vt:lpstr>
      <vt:lpstr>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 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 </vt:lpstr>
      <vt:lpstr>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  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  </vt:lpstr>
      <vt:lpstr>Многие дети очень любят, если родители оставляют им компьютерные «напоминалки», 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   </vt:lpstr>
      <vt:lpstr>В Интернете для детей любых возрастов можно подыскать подходящие сайты о природе, искусстве, других   удивительныйх  вещах.  Не выходя из дома, вы с малышом можете посетить виртуальный музей или принять участие в интеллектуальной олимпиаде.  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умение пользоваться поисковыми системами отрицательно сказалось на интеллектуальном развитии!   При помощи компьютера можно рисовать и делать настоящие мультики (в этом вам помогут программы Flash и Photoshop).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  При помощи специальной приставки-синтезатора можно даже научить ребенка-дошкольника сочинять и записывать музыку.  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Несколько советов для мам и пап: </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на тему: «Дети и компьютер»</dc:title>
  <dc:creator>Lara</dc:creator>
  <cp:lastModifiedBy>Александр</cp:lastModifiedBy>
  <cp:revision>378</cp:revision>
  <dcterms:created xsi:type="dcterms:W3CDTF">2014-02-08T07:26:44Z</dcterms:created>
  <dcterms:modified xsi:type="dcterms:W3CDTF">2021-04-15T16:55:19Z</dcterms:modified>
</cp:coreProperties>
</file>