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91" r:id="rId2"/>
    <p:sldId id="313" r:id="rId3"/>
    <p:sldId id="259" r:id="rId4"/>
    <p:sldId id="261" r:id="rId5"/>
    <p:sldId id="262" r:id="rId6"/>
    <p:sldId id="282" r:id="rId7"/>
    <p:sldId id="289" r:id="rId8"/>
    <p:sldId id="324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pPr/>
              <a:t>27.11.2024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908721"/>
            <a:ext cx="7772400" cy="3168352"/>
          </a:xfrm>
        </p:spPr>
        <p:txBody>
          <a:bodyPr>
            <a:normAutofit/>
          </a:bodyPr>
          <a:lstStyle/>
          <a:p>
            <a:pPr algn="ctr"/>
            <a:r>
              <a:rPr lang="ru-RU" altLang="ru-RU" sz="4000" b="1" dirty="0" smtClean="0">
                <a:solidFill>
                  <a:schemeClr val="tx2"/>
                </a:solidFill>
              </a:rPr>
              <a:t/>
            </a:r>
            <a:br>
              <a:rPr lang="ru-RU" altLang="ru-RU" sz="4000" b="1" dirty="0" smtClean="0">
                <a:solidFill>
                  <a:schemeClr val="tx2"/>
                </a:solidFill>
              </a:rPr>
            </a:br>
            <a:r>
              <a:rPr lang="ru-RU" altLang="ru-RU" sz="4000" b="1" dirty="0" smtClean="0">
                <a:solidFill>
                  <a:schemeClr val="tx2"/>
                </a:solidFill>
              </a:rPr>
              <a:t> «СИСТЕМА РАБОТЫ ВОСПИТАТЕЛЯ ПО  СОСТАВЛЕНИЮ КАЛЕНДАРНОГО ПЛАНА »</a:t>
            </a:r>
            <a:endParaRPr lang="ru-RU" sz="4000" b="1" dirty="0">
              <a:solidFill>
                <a:schemeClr val="tx2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4869160"/>
            <a:ext cx="7200928" cy="769640"/>
          </a:xfrm>
        </p:spPr>
        <p:txBody>
          <a:bodyPr>
            <a:normAutofit/>
          </a:bodyPr>
          <a:lstStyle/>
          <a:p>
            <a:pPr algn="r"/>
            <a:r>
              <a:rPr lang="ru-RU" sz="1800" b="1" dirty="0" smtClean="0">
                <a:solidFill>
                  <a:schemeClr val="tx1"/>
                </a:solidFill>
                <a:latin typeface="Times New Roman" pitchFamily="18" charset="0"/>
              </a:rPr>
              <a:t>Ольхова Марина Александровна </a:t>
            </a:r>
          </a:p>
          <a:p>
            <a:pPr algn="r"/>
            <a:r>
              <a:rPr lang="ru-RU" sz="1800" b="1" dirty="0" smtClean="0">
                <a:latin typeface="Times New Roman" pitchFamily="18" charset="0"/>
              </a:rPr>
              <a:t>Воспитатель МДОБУ №10 «Светлячок» </a:t>
            </a:r>
            <a:endParaRPr lang="ru-RU" sz="1400" b="1" dirty="0" smtClean="0">
              <a:solidFill>
                <a:schemeClr val="tx1"/>
              </a:solidFill>
              <a:latin typeface="Times New Roman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1788704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Autofit/>
          </a:bodyPr>
          <a:lstStyle/>
          <a:p>
            <a:r>
              <a:rPr lang="ru-RU" sz="2800" b="1" dirty="0" smtClean="0"/>
              <a:t>Какой материал необходим для написания плана ?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785795"/>
            <a:ext cx="8229600" cy="482965"/>
          </a:xfrm>
        </p:spPr>
        <p:txBody>
          <a:bodyPr>
            <a:normAutofit/>
          </a:bodyPr>
          <a:lstStyle/>
          <a:p>
            <a:endParaRPr lang="ru-RU" sz="2000" dirty="0" smtClean="0"/>
          </a:p>
          <a:p>
            <a:endParaRPr lang="ru-RU" sz="2000" dirty="0" smtClean="0"/>
          </a:p>
          <a:p>
            <a:endParaRPr lang="ru-RU" sz="2000" b="1" dirty="0" smtClean="0"/>
          </a:p>
          <a:p>
            <a:pPr>
              <a:buNone/>
            </a:pPr>
            <a:endParaRPr lang="ru-RU" sz="2000" dirty="0"/>
          </a:p>
        </p:txBody>
      </p:sp>
      <p:sp>
        <p:nvSpPr>
          <p:cNvPr id="11" name="Прямоугольник 10"/>
          <p:cNvSpPr/>
          <p:nvPr/>
        </p:nvSpPr>
        <p:spPr>
          <a:xfrm>
            <a:off x="467544" y="1412776"/>
            <a:ext cx="813690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ru-RU" sz="2400" dirty="0" smtClean="0"/>
              <a:t> </a:t>
            </a:r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Календарно - тематический  план</a:t>
            </a:r>
            <a:endParaRPr lang="ru-RU" sz="2400" b="1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539552" y="2060848"/>
            <a:ext cx="82809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Расписание  непосредственно -  образовательной         деятельности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539552" y="2492896"/>
            <a:ext cx="7416824" cy="14773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</a:p>
          <a:p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Циклограмма видов деятельности в режимных  моментах</a:t>
            </a:r>
            <a:endParaRPr lang="ru-RU" sz="2400" dirty="0"/>
          </a:p>
        </p:txBody>
      </p:sp>
      <p:sp>
        <p:nvSpPr>
          <p:cNvPr id="8" name="Прямоугольник 7"/>
          <p:cNvSpPr/>
          <p:nvPr/>
        </p:nvSpPr>
        <p:spPr>
          <a:xfrm>
            <a:off x="539552" y="3789040"/>
            <a:ext cx="741682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Методички к занятиям по образовательным областям</a:t>
            </a:r>
            <a:endParaRPr lang="ru-RU" sz="24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467544" y="4869160"/>
            <a:ext cx="464400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endParaRPr lang="ru-RU" sz="2400" b="1" dirty="0" smtClean="0">
              <a:solidFill>
                <a:schemeClr val="tx1">
                  <a:lumMod val="75000"/>
                  <a:lumOff val="25000"/>
                </a:schemeClr>
              </a:solidFill>
            </a:endParaRPr>
          </a:p>
          <a:p>
            <a:pPr lvl="0"/>
            <a:r>
              <a:rPr lang="ru-RU" sz="2400" b="1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Разнообразные  картотеки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5" grpId="0"/>
      <p:bldP spid="6" grpId="0"/>
      <p:bldP spid="8" grpId="0"/>
      <p:bldP spid="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25470"/>
          </a:xfrm>
        </p:spPr>
        <p:txBody>
          <a:bodyPr>
            <a:norm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  <a:cs typeface="Times New Roman" pitchFamily="18" charset="0"/>
              </a:rPr>
              <a:t>         Алгоритм составления календарного  плана</a:t>
            </a:r>
            <a:endParaRPr lang="ru-RU" sz="28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algn="ctr">
              <a:buNone/>
            </a:pPr>
            <a:r>
              <a:rPr lang="ru-RU" sz="6000" b="1" i="1" dirty="0" smtClean="0">
                <a:latin typeface="Times New Roman" pitchFamily="18" charset="0"/>
                <a:cs typeface="Times New Roman" pitchFamily="18" charset="0"/>
              </a:rPr>
              <a:t>Титульный лист </a:t>
            </a:r>
          </a:p>
          <a:p>
            <a:pPr algn="ctr">
              <a:buNone/>
            </a:pPr>
            <a:endParaRPr lang="ru-RU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КАЛЕНДАРНЫЙ ПЛАН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ОБРАЗОВАТЕЛЬНОЙ РАБОТЫ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 старшей группе  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МДОБУ №10 «Светлячок»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 2024 – 2025 учебный год</a:t>
            </a:r>
          </a:p>
          <a:p>
            <a:pPr>
              <a:buNone/>
            </a:pPr>
            <a:r>
              <a:rPr lang="ru-RU" dirty="0" smtClean="0"/>
              <a:t>                          </a:t>
            </a: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Воспитатели: Ольхова Марина Александровна 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                           Сталевская Ирина Николаевна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                       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Начат:</a:t>
            </a:r>
          </a:p>
          <a:p>
            <a:pPr algn="ctr"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Окончен:</a:t>
            </a:r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274638"/>
            <a:ext cx="7344816" cy="2218258"/>
          </a:xfrm>
        </p:spPr>
        <p:txBody>
          <a:bodyPr>
            <a:noAutofit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            </a:t>
            </a:r>
            <a:r>
              <a:rPr lang="ru-RU" sz="2800" dirty="0" smtClean="0">
                <a:solidFill>
                  <a:schemeClr val="tx2"/>
                </a:solidFill>
              </a:rPr>
              <a:t>список детей</a:t>
            </a:r>
            <a:br>
              <a:rPr lang="ru-RU" sz="28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/>
            </a:r>
            <a:br>
              <a:rPr lang="ru-RU" sz="3600" dirty="0" smtClean="0">
                <a:solidFill>
                  <a:schemeClr val="tx2"/>
                </a:solidFill>
              </a:rPr>
            </a:br>
            <a:r>
              <a:rPr lang="ru-RU" sz="3600" dirty="0" smtClean="0">
                <a:solidFill>
                  <a:schemeClr val="tx2"/>
                </a:solidFill>
              </a:rPr>
              <a:t/>
            </a:r>
            <a:br>
              <a:rPr lang="ru-RU" sz="3600" dirty="0" smtClean="0">
                <a:solidFill>
                  <a:schemeClr val="tx2"/>
                </a:solidFill>
              </a:rPr>
            </a:br>
            <a:endParaRPr lang="ru-RU" sz="36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052735"/>
            <a:ext cx="8229600" cy="2880321"/>
          </a:xfrm>
        </p:spPr>
        <p:txBody>
          <a:bodyPr/>
          <a:lstStyle/>
          <a:p>
            <a:pPr>
              <a:buNone/>
            </a:pPr>
            <a:endParaRPr lang="ru-RU" dirty="0" smtClean="0"/>
          </a:p>
          <a:p>
            <a:endParaRPr lang="ru-RU" dirty="0" smtClean="0"/>
          </a:p>
        </p:txBody>
      </p:sp>
      <p:graphicFrame>
        <p:nvGraphicFramePr>
          <p:cNvPr id="4" name="Таблица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68938728"/>
              </p:ext>
            </p:extLst>
          </p:nvPr>
        </p:nvGraphicFramePr>
        <p:xfrm>
          <a:off x="785786" y="1340766"/>
          <a:ext cx="6882557" cy="2520281"/>
        </p:xfrm>
        <a:graphic>
          <a:graphicData uri="http://schemas.openxmlformats.org/drawingml/2006/table">
            <a:tbl>
              <a:tblPr/>
              <a:tblGrid>
                <a:gridCol w="746118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277129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502387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862757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</a:tblGrid>
              <a:tr h="575832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№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/</a:t>
                      </a:r>
                      <a:r>
                        <a:rPr kumimoji="0" lang="ru-RU" sz="12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п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Ф.И ребенка</a:t>
                      </a: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Гр. 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Физ. здоровья</a:t>
                      </a: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дата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ru-RU" sz="1200" b="0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рождения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191944">
                <a:tc gridSpan="4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I</a:t>
                      </a: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подгруппа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62606" marR="626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39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1</a:t>
                      </a:r>
                      <a:endParaRPr kumimoji="0" lang="ru-RU" sz="12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r>
                        <a:rPr kumimoji="0" lang="ru-RU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alibri" pitchFamily="34" charset="0"/>
                          <a:cs typeface="Times New Roman" pitchFamily="18" charset="0"/>
                        </a:rPr>
                        <a:t> </a:t>
                      </a:r>
                      <a:endParaRPr kumimoji="0" lang="ru-RU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39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39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398138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15995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anchor="ctr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>
                          <a:tab pos="179388" algn="l"/>
                        </a:tabLst>
                      </a:pPr>
                      <a:endParaRPr kumimoji="0" lang="ru-RU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alibri" pitchFamily="34" charset="0"/>
                        <a:cs typeface="Times New Roman" pitchFamily="18" charset="0"/>
                      </a:endParaRPr>
                    </a:p>
                  </a:txBody>
                  <a:tcPr marL="62606" marR="62606" marT="0" marB="0" horzOverflow="overflow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9050" cap="flat" cmpd="dbl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0042"/>
            <a:ext cx="8229600" cy="1714512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chemeClr val="tx2"/>
                </a:solidFill>
              </a:rPr>
              <a:t/>
            </a:r>
            <a:br>
              <a:rPr lang="ru-RU" sz="2400" dirty="0" smtClean="0">
                <a:solidFill>
                  <a:schemeClr val="tx2"/>
                </a:solidFill>
              </a:rPr>
            </a:br>
            <a:endParaRPr lang="ru-RU" sz="2400" dirty="0">
              <a:solidFill>
                <a:schemeClr val="tx2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142976" y="2071678"/>
            <a:ext cx="6858048" cy="4054485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ПОНЕДЕЛЬНИК                             ВТОРНИК                          СРЕДА</a:t>
            </a:r>
          </a:p>
          <a:p>
            <a:pPr lvl="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1_____________                   1. _______________            1._______________</a:t>
            </a:r>
          </a:p>
          <a:p>
            <a:pPr lvl="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2_____________                   2. _______________            2._______________</a:t>
            </a:r>
          </a:p>
          <a:p>
            <a:pPr lvl="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3_____________                   3. _______________            3. ______________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                   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ЧЕТВЕРГ                                       ПЯТНИЦА </a:t>
            </a:r>
          </a:p>
          <a:p>
            <a:pPr lvl="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1.______________                          1. ______________</a:t>
            </a:r>
          </a:p>
          <a:p>
            <a:pPr lvl="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2.______________                          2. ______________</a:t>
            </a:r>
          </a:p>
          <a:p>
            <a:pPr lvl="0"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3.______________                          3. ______________ </a:t>
            </a:r>
          </a:p>
          <a:p>
            <a:pPr>
              <a:buNone/>
            </a:pPr>
            <a:r>
              <a:rPr lang="ru-RU" sz="1500" dirty="0" smtClean="0">
                <a:latin typeface="Times New Roman" pitchFamily="18" charset="0"/>
                <a:cs typeface="Times New Roman" pitchFamily="18" charset="0"/>
              </a:rPr>
              <a:t> </a:t>
            </a:r>
          </a:p>
          <a:p>
            <a:pPr>
              <a:buNone/>
            </a:pPr>
            <a:r>
              <a:rPr lang="ru-RU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Rectangle 1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7" name="Таблица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1808666"/>
              </p:ext>
            </p:extLst>
          </p:nvPr>
        </p:nvGraphicFramePr>
        <p:xfrm>
          <a:off x="473721" y="1844825"/>
          <a:ext cx="8196558" cy="4540673"/>
        </p:xfrm>
        <a:graphic>
          <a:graphicData uri="http://schemas.openxmlformats.org/drawingml/2006/table">
            <a:tbl>
              <a:tblPr firstRow="1" firstCol="1" bandRow="1"/>
              <a:tblGrid>
                <a:gridCol w="600797">
                  <a:extLst>
                    <a:ext uri="{9D8B030D-6E8A-4147-A177-3AD203B41FA5}">
                      <a16:colId xmlns:a16="http://schemas.microsoft.com/office/drawing/2014/main" xmlns="" val="3372327989"/>
                    </a:ext>
                  </a:extLst>
                </a:gridCol>
                <a:gridCol w="2713963">
                  <a:extLst>
                    <a:ext uri="{9D8B030D-6E8A-4147-A177-3AD203B41FA5}">
                      <a16:colId xmlns:a16="http://schemas.microsoft.com/office/drawing/2014/main" xmlns="" val="2502765949"/>
                    </a:ext>
                  </a:extLst>
                </a:gridCol>
                <a:gridCol w="1584210">
                  <a:extLst>
                    <a:ext uri="{9D8B030D-6E8A-4147-A177-3AD203B41FA5}">
                      <a16:colId xmlns:a16="http://schemas.microsoft.com/office/drawing/2014/main" xmlns="" val="1098160375"/>
                    </a:ext>
                  </a:extLst>
                </a:gridCol>
                <a:gridCol w="1358046">
                  <a:extLst>
                    <a:ext uri="{9D8B030D-6E8A-4147-A177-3AD203B41FA5}">
                      <a16:colId xmlns:a16="http://schemas.microsoft.com/office/drawing/2014/main" xmlns="" val="3080156468"/>
                    </a:ext>
                  </a:extLst>
                </a:gridCol>
                <a:gridCol w="1799198">
                  <a:extLst>
                    <a:ext uri="{9D8B030D-6E8A-4147-A177-3AD203B41FA5}">
                      <a16:colId xmlns:a16="http://schemas.microsoft.com/office/drawing/2014/main" xmlns="" val="981147594"/>
                    </a:ext>
                  </a:extLst>
                </a:gridCol>
                <a:gridCol w="140344">
                  <a:extLst>
                    <a:ext uri="{9D8B030D-6E8A-4147-A177-3AD203B41FA5}">
                      <a16:colId xmlns:a16="http://schemas.microsoft.com/office/drawing/2014/main" xmlns="" val="3741250920"/>
                    </a:ext>
                  </a:extLst>
                </a:gridCol>
              </a:tblGrid>
              <a:tr h="630772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Основная часть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Совместная деятельность взрослого и детей с учетом интеграции образовательных областей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681896917"/>
                  </a:ext>
                </a:extLst>
              </a:tr>
              <a:tr h="75166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Интеграция образовательных областей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Специально организованная групповая, подгрупповая деятельность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Образовательная деятельность в режимных моментах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Индивидуальная работа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9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Самостоятельная деятельность детей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2177459165"/>
                  </a:ext>
                </a:extLst>
              </a:tr>
              <a:tr h="200088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Цель деятельности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педагога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____________________________________________________________________________________________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98809539"/>
                  </a:ext>
                </a:extLst>
              </a:tr>
              <a:tr h="204345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Утро: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прием детей, игры, общение, утренняя гимнастика, дежурство, подготовка к завтраку, завтрак, деятельность после завтрака, подготовка к ОД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26602854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926515517"/>
                  </a:ext>
                </a:extLst>
              </a:tr>
              <a:tr h="492026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образовательной деятельности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ОО____________, тема ОС______________, источник, автор__________________с._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ОО____________, тема ОС______________, источник, автор__________________с._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34133820"/>
                  </a:ext>
                </a:extLst>
              </a:tr>
              <a:tr h="294811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к прогулке. Прогулка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игры, наблюдение, беседы, труд, экспериментирование, физкультурно-оздоровительная работа.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35390369"/>
                  </a:ext>
                </a:extLst>
              </a:tr>
              <a:tr h="18093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007242965"/>
                  </a:ext>
                </a:extLst>
              </a:tr>
              <a:tr h="294811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Возвращение с прогулки,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питания и сна детей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78109249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686434351"/>
                  </a:ext>
                </a:extLst>
              </a:tr>
              <a:tr h="164009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Вечер</a:t>
                      </a: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: игры, досуги, общение и деятельность по интересам. Подготовка к приему пищи, полдник, ужин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05897874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241493844"/>
                  </a:ext>
                </a:extLst>
              </a:tr>
              <a:tr h="328017">
                <a:tc gridSpan="6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Организация образовательной деятельности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ОО____________, тема ОС______________, источник, автор__________________с._ 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4133037898"/>
                  </a:ext>
                </a:extLst>
              </a:tr>
              <a:tr h="221374">
                <a:tc gridSpan="6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Подготовка к прогулке, </a:t>
                      </a:r>
                      <a:r>
                        <a:rPr lang="ru-RU" sz="1000" b="1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вечерняя прогулка.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865217537"/>
                  </a:ext>
                </a:extLst>
              </a:tr>
              <a:tr h="164009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ru-RU" sz="1000" dirty="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9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57472" marR="57472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372522419"/>
                  </a:ext>
                </a:extLst>
              </a:tr>
            </a:tbl>
          </a:graphicData>
        </a:graphic>
      </p:graphicFrame>
      <p:sp>
        <p:nvSpPr>
          <p:cNvPr id="8" name="Rectangle 2"/>
          <p:cNvSpPr>
            <a:spLocks noChangeArrowheads="1"/>
          </p:cNvSpPr>
          <p:nvPr/>
        </p:nvSpPr>
        <p:spPr bwMode="auto">
          <a:xfrm>
            <a:off x="473721" y="836712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Ежедневное планирование воспитательно-образовательной работы с детьми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Тема недели: _______________________________________________________________________________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 деятельности педагога: ___________________________________________________________________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Работа с родителями: ____________________________________________________________________________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altLang="ru-RU" sz="12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Комплекс утренней гимнастики: _____________________________________________________________________</a:t>
            </a:r>
            <a:endParaRPr kumimoji="0" lang="ru-RU" altLang="ru-RU" sz="9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alt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9" name="Рисунок 8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870590" y="-91468"/>
            <a:ext cx="7248772" cy="64013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64018" y="0"/>
            <a:ext cx="8543956" cy="511156"/>
          </a:xfrm>
        </p:spPr>
        <p:txBody>
          <a:bodyPr>
            <a:normAutofit fontScale="90000"/>
          </a:bodyPr>
          <a:lstStyle/>
          <a:p>
            <a:r>
              <a:rPr lang="ru-RU" sz="2800" b="1" dirty="0" smtClean="0">
                <a:solidFill>
                  <a:schemeClr val="tx2"/>
                </a:solidFill>
              </a:rPr>
              <a:t>    Циклограмма совместной деятельности педагога с детьми</a:t>
            </a:r>
            <a:endParaRPr lang="ru-RU" sz="2800" b="1" dirty="0">
              <a:solidFill>
                <a:schemeClr val="tx2"/>
              </a:solidFill>
            </a:endParaRPr>
          </a:p>
        </p:txBody>
      </p:sp>
      <p:sp>
        <p:nvSpPr>
          <p:cNvPr id="4097" name="Rectangle 1"/>
          <p:cNvSpPr>
            <a:spLocks noChangeArrowheads="1"/>
          </p:cNvSpPr>
          <p:nvPr/>
        </p:nvSpPr>
        <p:spPr bwMode="auto">
          <a:xfrm>
            <a:off x="0" y="0"/>
            <a:ext cx="18473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ru-RU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" name="Таблица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07164166"/>
              </p:ext>
            </p:extLst>
          </p:nvPr>
        </p:nvGraphicFramePr>
        <p:xfrm>
          <a:off x="683568" y="670560"/>
          <a:ext cx="7704856" cy="6187440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773817">
                  <a:extLst>
                    <a:ext uri="{9D8B030D-6E8A-4147-A177-3AD203B41FA5}">
                      <a16:colId xmlns:a16="http://schemas.microsoft.com/office/drawing/2014/main" xmlns="" val="2985691113"/>
                    </a:ext>
                  </a:extLst>
                </a:gridCol>
                <a:gridCol w="1509600">
                  <a:extLst>
                    <a:ext uri="{9D8B030D-6E8A-4147-A177-3AD203B41FA5}">
                      <a16:colId xmlns:a16="http://schemas.microsoft.com/office/drawing/2014/main" xmlns="" val="211915661"/>
                    </a:ext>
                  </a:extLst>
                </a:gridCol>
                <a:gridCol w="1365588">
                  <a:extLst>
                    <a:ext uri="{9D8B030D-6E8A-4147-A177-3AD203B41FA5}">
                      <a16:colId xmlns:a16="http://schemas.microsoft.com/office/drawing/2014/main" xmlns="" val="357919831"/>
                    </a:ext>
                  </a:extLst>
                </a:gridCol>
                <a:gridCol w="1428973">
                  <a:extLst>
                    <a:ext uri="{9D8B030D-6E8A-4147-A177-3AD203B41FA5}">
                      <a16:colId xmlns:a16="http://schemas.microsoft.com/office/drawing/2014/main" xmlns="" val="3514255792"/>
                    </a:ext>
                  </a:extLst>
                </a:gridCol>
                <a:gridCol w="1158697">
                  <a:extLst>
                    <a:ext uri="{9D8B030D-6E8A-4147-A177-3AD203B41FA5}">
                      <a16:colId xmlns:a16="http://schemas.microsoft.com/office/drawing/2014/main" xmlns="" val="1458371061"/>
                    </a:ext>
                  </a:extLst>
                </a:gridCol>
                <a:gridCol w="1396173">
                  <a:extLst>
                    <a:ext uri="{9D8B030D-6E8A-4147-A177-3AD203B41FA5}">
                      <a16:colId xmlns:a16="http://schemas.microsoft.com/office/drawing/2014/main" xmlns="" val="3442127326"/>
                    </a:ext>
                  </a:extLst>
                </a:gridCol>
                <a:gridCol w="72008">
                  <a:extLst>
                    <a:ext uri="{9D8B030D-6E8A-4147-A177-3AD203B41FA5}">
                      <a16:colId xmlns:a16="http://schemas.microsoft.com/office/drawing/2014/main" xmlns="" val="3363570127"/>
                    </a:ext>
                  </a:extLst>
                </a:gridCol>
              </a:tblGrid>
              <a:tr h="107248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Понедельник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Вторник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Среда</a:t>
                      </a:r>
                      <a:endParaRPr lang="ru-RU" sz="800" dirty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Четверг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9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Пятница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239020736"/>
                  </a:ext>
                </a:extLst>
              </a:tr>
              <a:tr h="110312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</a:t>
                      </a: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пол.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Дня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</a:t>
                      </a:r>
                      <a:r>
                        <a:rPr lang="ru-RU" sz="800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</a:t>
                      </a:r>
                      <a:r>
                        <a:rPr lang="ru-RU" sz="8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Разговоры о важном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*Работа с родителями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*Инд. работа ( соц.-коммуник. разв).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*Д/игры . Труд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*Утренняя зарядка.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Церемония поднятия ГФ.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*Образовательная деятельность.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*Самостоятельная деятельность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*Беседа Ч.Ф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*Инд. работа  (познават. развитие)                   *Д./ игры Труд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*Утренняя зарядка.</a:t>
                      </a:r>
                      <a:b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</a:b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*Образовательная деятельность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*Самостоятельная деятельность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*Работа с родителями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Беседа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*Инд. работа (худ.-эстетич.разв.).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*Д. игры, Труд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*Утренняя зарядка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*Образовательная деятельность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*Самостоятельная деятельность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Беседа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Инд. работа..(реч. разв)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*Д. игры., Труд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*Утренняя зарядка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*Образовательная деятельность.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*Самостоятельная деятельность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*Работа с родителями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*Беседа, Труд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*Инд. работа (физ. развитие).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*Утренняя зарядка.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*Образовательная деятельность.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*Самостоятельная деятельность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12296212"/>
                  </a:ext>
                </a:extLst>
              </a:tr>
              <a:tr h="73541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Прогулка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*Наблюдение, беседа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*Труд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Инд. работа.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*Игровая деятельность /конст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*Подвижные игры.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*Наблюдение ,беседа.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*Труд.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Инд. работа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*Игровая деятельность сюж./конст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*Подвижные игры.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*Наблюдение ,беседа.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*Труд.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Инд. работа.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*Игровая деятельность сюж/конст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*Эксеримент. с объектами неж.прир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*Подвижные игры.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*Наблюдение , беседа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*Труд.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Инд. работа.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*Игровая деятельность сюж/конст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Подвижные игры.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*Наблюдение, беседа..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*Труд.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Инд. работа.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*Игровая деятельность сюж./конст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*Подвижные игры.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6740514"/>
                  </a:ext>
                </a:extLst>
              </a:tr>
              <a:tr h="539752">
                <a:tc>
                  <a:txBody>
                    <a:bodyPr/>
                    <a:lstStyle/>
                    <a:p>
                      <a:pPr marL="69850" marR="69850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Возвращение с прогулки. Обед. 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9850" marR="69850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Подготовка ко сну.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КГН-процедуры</a:t>
                      </a:r>
                    </a:p>
                    <a:p>
                      <a:pPr algn="just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Чтение Художественной Литературы по теме недели.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КГН-процедуры</a:t>
                      </a:r>
                    </a:p>
                    <a:p>
                      <a:pPr algn="just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Чтение Художественной Литературы по теме недели.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КГН-процедуры</a:t>
                      </a:r>
                    </a:p>
                    <a:p>
                      <a:pPr algn="just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Чтение Художественной Литературы по теме недели.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КГН-процедуры</a:t>
                      </a:r>
                    </a:p>
                    <a:p>
                      <a:pPr algn="just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Чтение Художественной Литературы по теме недели.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КГН-процедуры</a:t>
                      </a:r>
                    </a:p>
                    <a:p>
                      <a:pPr algn="just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Чтение Художественной Литературы по теме недели.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44741037"/>
                  </a:ext>
                </a:extLst>
              </a:tr>
              <a:tr h="551561">
                <a:tc>
                  <a:txBody>
                    <a:bodyPr/>
                    <a:lstStyle/>
                    <a:p>
                      <a:pPr marL="69850" marR="69850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Сон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 marL="69850" marR="69850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Подгот. воспит .к занятиям, работа с документ, подгот. и изготовл. дид. мат. и атрибутов к играм.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Подгот. воспит. к занятиям, работа с документ., подгот. и изготовл. дид. мат. и атрибутов к играм.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Подгот. воспит. к занятиям, работа с документ., подгот. и изготовл. дид. мат. и атрибутов к играм.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Подгот. воспит. к занятиям, работа с документ., подгот. и изготовл. дид. мат. и атрибутов к играм.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Подгот. воспит. к занятиям, работа с документ., подгот. и изготовл. дид. мат. и атрибутов к играм.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78328288"/>
                  </a:ext>
                </a:extLst>
              </a:tr>
              <a:tr h="919270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en-US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II</a:t>
                      </a: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пол.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Дня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Культурные практики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*Гимнастика после сна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*Работа по реализации проекта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*Сюжетные игры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Индивидуальная работа.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*Настольно-печатные игры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*Гимнастика после сна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*Работа по реализации проекта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*Сюжетные игры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 * Индивидуальная работа 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Игры на разв. вним, памяти, речи, мыщл.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*Работа с родит.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*Гимнастика после сна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*Сюжетные игры.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Индивидуальная работа 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*Настольно- печатные игры.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Чтение Худ.лит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*Гимнастика после сна       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*Сюжетные игры.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Индивидуальная работа 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*Познавательно- исслед.практики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*Работа с родит.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*Гимнастика после сна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 i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Церемония спуска ГФ.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*Работа по реализации проекта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*Вечерний круг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Индивидуальная работа 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Игры-забавы.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*Развлечения, досуги, театрализация.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xmlns="" val="1973223875"/>
                  </a:ext>
                </a:extLst>
              </a:tr>
              <a:tr h="55156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Прогулка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*Наблюдение, беседа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*Труд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Индивидуальная работа по ФИЗО.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*Подвижные игры.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*Наблюдение ,беседа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*Труд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Индивидуальная работа по ФИЗО.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*Подвижные игры.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*Наблюдение ,беседа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*Труд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Индивидуальная работа по ФИЗО.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*Подвижные игры.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*Наблюдение ,беседа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*Труд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Индивидуальная работа по ФИЗО.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*Подвижные игры.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*Наблюдение, беседа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*Труд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 Индивидуальная работа по ФИЗО.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*Подвижные игры.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69807901"/>
                  </a:ext>
                </a:extLst>
              </a:tr>
              <a:tr h="602633">
                <a:tc>
                  <a:txBody>
                    <a:bodyPr/>
                    <a:lstStyle/>
                    <a:p>
                      <a:pPr marL="69850" marR="69850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Возвращение с прогулки.  Уход детей домой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 </a:t>
                      </a:r>
                      <a:endParaRPr lang="ru-RU" sz="80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</a:endParaRP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КГН-процедуры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Игры, самостоятельная деятельность детей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КГН-процедуры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Игры, самостоятельная деятельность детей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КГН-процедуры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Игры, самостоятельная деятельность детей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КГН-процедуры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Игры, самостоятельная деятельность детей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just">
                        <a:spcBef>
                          <a:spcPts val="245"/>
                        </a:spcBef>
                        <a:spcAft>
                          <a:spcPts val="245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КГН-процедуры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</a:rPr>
                        <a:t>Игры, самостоятельная деятельность детей</a:t>
                      </a:r>
                    </a:p>
                  </a:txBody>
                  <a:tcPr marL="29608" marR="2960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51241457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260648"/>
            <a:ext cx="8784976" cy="576064"/>
          </a:xfrm>
        </p:spPr>
        <p:txBody>
          <a:bodyPr>
            <a:normAutofit fontScale="90000"/>
          </a:bodyPr>
          <a:lstStyle/>
          <a:p>
            <a:r>
              <a:rPr lang="ru-RU" altLang="ru-RU" sz="3200" b="1" dirty="0" smtClean="0">
                <a:latin typeface="Times New Roman" pitchFamily="18" charset="0"/>
                <a:cs typeface="Times New Roman" pitchFamily="18" charset="0"/>
              </a:rPr>
              <a:t>Формы организации детских видов деятельности</a:t>
            </a:r>
            <a:endParaRPr 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/>
          </p:cNvGraphicFramePr>
          <p:nvPr/>
        </p:nvGraphicFramePr>
        <p:xfrm>
          <a:off x="251520" y="1052736"/>
          <a:ext cx="8568952" cy="54444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185112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6383840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</a:tblGrid>
              <a:tr h="432049">
                <a:tc>
                  <a:txBody>
                    <a:bodyPr/>
                    <a:lstStyle/>
                    <a:p>
                      <a:pPr algn="ctr"/>
                      <a:r>
                        <a:rPr lang="ru-RU" sz="1600" b="1" dirty="0" smtClean="0">
                          <a:solidFill>
                            <a:schemeClr val="accent1">
                              <a:lumMod val="75000"/>
                            </a:schemeClr>
                          </a:solidFill>
                          <a:latin typeface="+mn-lt"/>
                        </a:rPr>
                        <a:t>Виды деятельности</a:t>
                      </a:r>
                      <a:endParaRPr lang="ru-RU" sz="1600" b="1" dirty="0">
                        <a:solidFill>
                          <a:schemeClr val="accent1">
                            <a:lumMod val="75000"/>
                          </a:schemeClr>
                        </a:solidFill>
                        <a:latin typeface="+mn-lt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 smtClean="0">
                          <a:solidFill>
                            <a:schemeClr val="tx2">
                              <a:lumMod val="75000"/>
                            </a:schemeClr>
                          </a:solidFill>
                        </a:rPr>
                        <a:t>Простые формы организации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648072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 smtClean="0">
                          <a:solidFill>
                            <a:schemeClr val="tx2"/>
                          </a:solidFill>
                          <a:effectLst/>
                          <a:latin typeface="+mn-lt"/>
                        </a:rPr>
                        <a:t>Двигательная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"/>
                          <a:ea typeface="+mn-ea"/>
                          <a:cs typeface="+mn-cs"/>
                        </a:rPr>
                        <a:t>Утренняя гимнастика, подвижные игры с правилами (в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"/>
                          <a:ea typeface="+mn-ea"/>
                          <a:cs typeface="+mn-cs"/>
                        </a:rPr>
                        <a:t>т.ч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"/>
                          <a:ea typeface="+mn-ea"/>
                          <a:cs typeface="+mn-cs"/>
                        </a:rPr>
                        <a:t>. народные), игровые упражнения, двигательные паузы, спортивные пробежки, соревнования и праздники, эстафеты, физкультурные минутки, занятия в спортивном зале и др.</a:t>
                      </a:r>
                      <a:endParaRPr lang="ru-RU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504055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Игровая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"/>
                          <a:ea typeface="+mn-ea"/>
                          <a:cs typeface="+mn-cs"/>
                        </a:rPr>
                        <a:t>Игровые ситуации, игры с правилами (дидактические, подвижные, народные), творческие игры (сюжетные, сюжетно-ролевые, театрализованные, </a:t>
                      </a:r>
                      <a:r>
                        <a:rPr kumimoji="0" lang="ru-RU" sz="12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"/>
                          <a:ea typeface="+mn-ea"/>
                          <a:cs typeface="+mn-cs"/>
                        </a:rPr>
                        <a:t>констр</a:t>
                      </a: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"/>
                          <a:ea typeface="+mn-ea"/>
                          <a:cs typeface="+mn-cs"/>
                        </a:rPr>
                        <a:t>.) и др.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Трудовая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"/>
                          <a:ea typeface="+mn-ea"/>
                          <a:cs typeface="+mn-cs"/>
                        </a:rPr>
                        <a:t>Индивидуальные и подгрупповые поручения, дежурства, совместный (общий, коллективный) труд и др.</a:t>
                      </a:r>
                      <a:endParaRPr lang="ru-RU" sz="1200" b="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69492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Познавательно-исследовательская</a:t>
                      </a:r>
                      <a:endParaRPr lang="ru-RU" sz="1400" b="1" dirty="0">
                        <a:solidFill>
                          <a:schemeClr val="tx2"/>
                        </a:solidFill>
                        <a:latin typeface="+mn-lt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"/>
                          <a:ea typeface="+mn-ea"/>
                          <a:cs typeface="+mn-cs"/>
                        </a:rPr>
                        <a:t>Наблюдения, экскурсии, решение проблемных ситуаций, опыты, экспериментирование, коллекционирование, моделирование, познавательно-исследовательские проекты, дидактические, конструктивные игры и др.</a:t>
                      </a: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/>
                        <a:ea typeface="+mn-ea"/>
                        <a:cs typeface="+mn-cs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4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2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  <a:cs typeface="+mn-cs"/>
                        </a:rPr>
                        <a:t>Коммуникативная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mbria"/>
                          <a:ea typeface="+mn-ea"/>
                          <a:cs typeface="+mn-cs"/>
                        </a:rPr>
                        <a:t>Беседы, речевые ситуации, составление рассказов и сказок, творческие пересказы, отгадывание загадок, словесные и настольно-печатные игры с правилами и др.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78904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4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Times New Roman" pitchFamily="18" charset="0"/>
                        </a:rPr>
                        <a:t>Художественно-эстетическая </a:t>
                      </a:r>
                      <a:endParaRPr kumimoji="0" lang="ru-RU" sz="14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Слушание *Импровизация *Исполнение *Экспериментирование *Подвижные игры (с музыкальным сопровождением) *Музыкально-дидактические игры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53680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Музыкальная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Слушание *Импровизация *Исполнение *Подвижные игры </a:t>
                      </a: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(с музыкальным сопровождением) *Музыкально-дидактические игры</a:t>
                      </a:r>
                      <a:endParaRPr kumimoji="0" lang="ru-RU" sz="1200" kern="1200" dirty="0" smtClean="0">
                        <a:solidFill>
                          <a:schemeClr val="dk1"/>
                        </a:solidFill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  <a:tr h="1074020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600" b="1" kern="120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Изобразительная</a:t>
                      </a:r>
                      <a:r>
                        <a:rPr kumimoji="0" lang="ru-RU" sz="1600" b="1" kern="1200" baseline="0" dirty="0" smtClean="0">
                          <a:solidFill>
                            <a:schemeClr val="tx2"/>
                          </a:solidFill>
                          <a:latin typeface="+mn-lt"/>
                          <a:ea typeface="+mn-ea"/>
                          <a:cs typeface="+mn-cs"/>
                        </a:rPr>
                        <a:t> и конструирование</a:t>
                      </a:r>
                      <a:endParaRPr kumimoji="0" lang="ru-RU" sz="16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2"/>
                        </a:solidFill>
                        <a:effectLst/>
                        <a:uLnTx/>
                        <a:uFillTx/>
                        <a:latin typeface="+mn-lt"/>
                        <a:ea typeface="+mn-ea"/>
                        <a:cs typeface="Times New Roman" pitchFamily="18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ru-RU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*Мастерская по изготовлению продуктов детского творчества *Реализация проектов *Создание творческой группы *Детский дизайн *Опытно-экспериментальная деятельность *Выставки *Мини-музеи</a:t>
                      </a:r>
                      <a:endParaRPr kumimoji="0" lang="ru-RU" sz="18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itchFamily="34" charset="0"/>
                      </a:endParaRPr>
                    </a:p>
                    <a:p>
                      <a:pPr marL="0" marR="0" lvl="0" indent="0" algn="just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ru-RU" sz="12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3167</TotalTime>
  <Words>1208</Words>
  <Application>Microsoft Office PowerPoint</Application>
  <PresentationFormat>Экран (4:3)</PresentationFormat>
  <Paragraphs>283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Поток</vt:lpstr>
      <vt:lpstr>  «СИСТЕМА РАБОТЫ ВОСПИТАТЕЛЯ ПО  СОСТАВЛЕНИЮ КАЛЕНДАРНОГО ПЛАНА »</vt:lpstr>
      <vt:lpstr>Какой материал необходим для написания плана ?</vt:lpstr>
      <vt:lpstr>         Алгоритм составления календарного  плана</vt:lpstr>
      <vt:lpstr>            список детей   </vt:lpstr>
      <vt:lpstr> </vt:lpstr>
      <vt:lpstr>Презентация PowerPoint</vt:lpstr>
      <vt:lpstr>    Циклограмма совместной деятельности педагога с детьми</vt:lpstr>
      <vt:lpstr>Формы организации детских видов деятельности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Катенок</dc:creator>
  <cp:lastModifiedBy>Николай</cp:lastModifiedBy>
  <cp:revision>330</cp:revision>
  <dcterms:created xsi:type="dcterms:W3CDTF">2013-01-28T19:28:30Z</dcterms:created>
  <dcterms:modified xsi:type="dcterms:W3CDTF">2024-11-27T16:07:00Z</dcterms:modified>
</cp:coreProperties>
</file>