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313" r:id="rId3"/>
    <p:sldId id="259" r:id="rId4"/>
    <p:sldId id="261" r:id="rId5"/>
    <p:sldId id="262" r:id="rId6"/>
    <p:sldId id="282" r:id="rId7"/>
    <p:sldId id="289" r:id="rId8"/>
    <p:sldId id="32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3168352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 smtClean="0">
                <a:solidFill>
                  <a:schemeClr val="tx2"/>
                </a:solidFill>
              </a:rPr>
              <a:t/>
            </a:r>
            <a:br>
              <a:rPr lang="ru-RU" altLang="ru-RU" sz="4000" b="1" dirty="0" smtClean="0">
                <a:solidFill>
                  <a:schemeClr val="tx2"/>
                </a:solidFill>
              </a:rPr>
            </a:br>
            <a:r>
              <a:rPr lang="ru-RU" altLang="ru-RU" sz="4000" b="1" dirty="0" smtClean="0">
                <a:solidFill>
                  <a:schemeClr val="tx2"/>
                </a:solidFill>
              </a:rPr>
              <a:t> «СИСТЕМА РАБОТЫ ВОСПИТАТЕЛЯ ПО  СОСТАВЛЕНИЮ КАЛЕНДАРНОГО ПЛАНА »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7200928" cy="769640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Ольхова Марина Александровна </a:t>
            </a:r>
          </a:p>
          <a:p>
            <a:pPr algn="r"/>
            <a:r>
              <a:rPr lang="ru-RU" sz="1800" b="1" dirty="0" smtClean="0">
                <a:latin typeface="Times New Roman" pitchFamily="18" charset="0"/>
              </a:rPr>
              <a:t>Воспитатель МДОБУ №10 «Светлячок» 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Какой материал необходим для написания плана ?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482965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141277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Календарно - тематический  план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06084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Расписание  непосредственно -  образовательной         деятельности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492896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Циклограмма видов деятельности в режимных  моментах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78904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Методички к занятиям по образовательным областям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69160"/>
            <a:ext cx="4644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Разнообразные  картотеки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cs typeface="Times New Roman" pitchFamily="18" charset="0"/>
              </a:rPr>
              <a:t>         Алгоритм составления календарного  плана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Титульный лист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КАЛЕНДАРНЫЙ ПЛАН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ОБРАЗОВАТЕЛЬНОЙ РАБОТЫ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старшей группе 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МДОБУ №10 «Светлячок»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2024 – 2025 учебный год</a:t>
            </a:r>
          </a:p>
          <a:p>
            <a:pPr>
              <a:buNone/>
            </a:pPr>
            <a:r>
              <a:rPr lang="ru-RU" dirty="0" smtClean="0"/>
              <a:t> 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Воспитатели: Ольхова Марина Александровна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Сталевская Ирина Николаевна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Начат: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Окончен: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344816" cy="22182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            </a:t>
            </a:r>
            <a:r>
              <a:rPr lang="ru-RU" sz="2800" dirty="0" smtClean="0">
                <a:solidFill>
                  <a:schemeClr val="tx2"/>
                </a:solidFill>
              </a:rPr>
              <a:t>список детей</a:t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3600" dirty="0" smtClean="0">
                <a:solidFill>
                  <a:schemeClr val="tx2"/>
                </a:solidFill>
              </a:rPr>
              <a:t/>
            </a:r>
            <a:br>
              <a:rPr lang="ru-RU" sz="3600" dirty="0" smtClean="0">
                <a:solidFill>
                  <a:schemeClr val="tx2"/>
                </a:solidFill>
              </a:rPr>
            </a:br>
            <a:r>
              <a:rPr lang="ru-RU" sz="3600" dirty="0" smtClean="0">
                <a:solidFill>
                  <a:schemeClr val="tx2"/>
                </a:solidFill>
              </a:rPr>
              <a:t/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2880321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38728"/>
              </p:ext>
            </p:extLst>
          </p:nvPr>
        </p:nvGraphicFramePr>
        <p:xfrm>
          <a:off x="785786" y="1340766"/>
          <a:ext cx="6882557" cy="2520281"/>
        </p:xfrm>
        <a:graphic>
          <a:graphicData uri="http://schemas.openxmlformats.org/drawingml/2006/table">
            <a:tbl>
              <a:tblPr/>
              <a:tblGrid>
                <a:gridCol w="7461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1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23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27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5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 ребенка</a:t>
                      </a: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Физ. здоровья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рождения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94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подгруппа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9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2606" marR="62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1451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071678"/>
            <a:ext cx="6858048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ПОНЕДЕЛЬНИК                             ВТОРНИК                          СРЕДА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1_____________                   1. _______________            1._______________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2_____________                   2. _______________            2._______________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3_____________                   3. _______________            3. ______________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ЧЕТВЕРГ                                       ПЯТНИЦА 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1.______________                          1. ______________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2.______________                          2. ______________</a:t>
            </a:r>
          </a:p>
          <a:p>
            <a:pPr lvl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3.______________                          3. ______________ 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08666"/>
              </p:ext>
            </p:extLst>
          </p:nvPr>
        </p:nvGraphicFramePr>
        <p:xfrm>
          <a:off x="473721" y="1844825"/>
          <a:ext cx="8196558" cy="4540673"/>
        </p:xfrm>
        <a:graphic>
          <a:graphicData uri="http://schemas.openxmlformats.org/drawingml/2006/table">
            <a:tbl>
              <a:tblPr firstRow="1" firstCol="1" bandRow="1"/>
              <a:tblGrid>
                <a:gridCol w="600797">
                  <a:extLst>
                    <a:ext uri="{9D8B030D-6E8A-4147-A177-3AD203B41FA5}">
                      <a16:colId xmlns:a16="http://schemas.microsoft.com/office/drawing/2014/main" xmlns="" val="3372327989"/>
                    </a:ext>
                  </a:extLst>
                </a:gridCol>
                <a:gridCol w="2713963">
                  <a:extLst>
                    <a:ext uri="{9D8B030D-6E8A-4147-A177-3AD203B41FA5}">
                      <a16:colId xmlns:a16="http://schemas.microsoft.com/office/drawing/2014/main" xmlns="" val="2502765949"/>
                    </a:ext>
                  </a:extLst>
                </a:gridCol>
                <a:gridCol w="1584210">
                  <a:extLst>
                    <a:ext uri="{9D8B030D-6E8A-4147-A177-3AD203B41FA5}">
                      <a16:colId xmlns:a16="http://schemas.microsoft.com/office/drawing/2014/main" xmlns="" val="1098160375"/>
                    </a:ext>
                  </a:extLst>
                </a:gridCol>
                <a:gridCol w="1358046">
                  <a:extLst>
                    <a:ext uri="{9D8B030D-6E8A-4147-A177-3AD203B41FA5}">
                      <a16:colId xmlns:a16="http://schemas.microsoft.com/office/drawing/2014/main" xmlns="" val="3080156468"/>
                    </a:ext>
                  </a:extLst>
                </a:gridCol>
                <a:gridCol w="1799198">
                  <a:extLst>
                    <a:ext uri="{9D8B030D-6E8A-4147-A177-3AD203B41FA5}">
                      <a16:colId xmlns:a16="http://schemas.microsoft.com/office/drawing/2014/main" xmlns="" val="981147594"/>
                    </a:ext>
                  </a:extLst>
                </a:gridCol>
                <a:gridCol w="140344">
                  <a:extLst>
                    <a:ext uri="{9D8B030D-6E8A-4147-A177-3AD203B41FA5}">
                      <a16:colId xmlns:a16="http://schemas.microsoft.com/office/drawing/2014/main" xmlns="" val="3741250920"/>
                    </a:ext>
                  </a:extLst>
                </a:gridCol>
              </a:tblGrid>
              <a:tr h="63077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Основная часть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деятельность взрослого и детей с учетом интеграции образовательных областей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1896917"/>
                  </a:ext>
                </a:extLst>
              </a:tr>
              <a:tr h="751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Интеграция образовательных областей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Специально организованная групповая, подгрупповая деятельность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 в режимных моментах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Индивидуальная работа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Самостоятельная деятельность детей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7459165"/>
                  </a:ext>
                </a:extLst>
              </a:tr>
              <a:tr h="200088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 деятельности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педагога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____________________________________________________________________________________________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8809539"/>
                  </a:ext>
                </a:extLst>
              </a:tr>
              <a:tr h="204345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Утро: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прием детей, игры, общение, утренняя гимнастика, дежурство, подготовка к завтраку, завтрак, деятельность после завтрака, подготовка к ОД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6602854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6515517"/>
                  </a:ext>
                </a:extLst>
              </a:tr>
              <a:tr h="492026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образовательной деятельности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ОО____________, тема ОС______________, источник, автор__________________с._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ОО____________, тема ОС______________, источник, автор__________________с._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133820"/>
                  </a:ext>
                </a:extLst>
              </a:tr>
              <a:tr h="29481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к прогулке. Прогулка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игры, наблюдение, беседы, труд, экспериментирование, физкультурно-оздоровительная работа.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390369"/>
                  </a:ext>
                </a:extLst>
              </a:tr>
              <a:tr h="180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7242965"/>
                  </a:ext>
                </a:extLst>
              </a:tr>
              <a:tr h="29481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Возвращение с прогулки,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питания и сна детей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8109249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6434351"/>
                  </a:ext>
                </a:extLst>
              </a:tr>
              <a:tr h="164009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игры, досуги, общение и деятельность по интересам. Подготовка к приему пищи, полдник, ужин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5897874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1493844"/>
                  </a:ext>
                </a:extLst>
              </a:tr>
              <a:tr h="328017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образовательной деятельности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ОО____________, тема ОС______________, источник, автор__________________с._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3037898"/>
                  </a:ext>
                </a:extLst>
              </a:tr>
              <a:tr h="221374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к прогулке, </a:t>
                      </a: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вечерняя прогулка.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5217537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2522419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3721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Ежедневное планирование воспитательно-образовательной работы с детьми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недели: _______________________________________________________________________________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деятельности педагога: 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родителями: ____________________________________________________________________________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утренней гимнастики: 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590" y="-91468"/>
            <a:ext cx="7248772" cy="640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018" y="0"/>
            <a:ext cx="8543956" cy="51115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    Циклограмма совместной деятельности педагога с детьми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64166"/>
              </p:ext>
            </p:extLst>
          </p:nvPr>
        </p:nvGraphicFramePr>
        <p:xfrm>
          <a:off x="683568" y="670560"/>
          <a:ext cx="7704856" cy="61874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3817">
                  <a:extLst>
                    <a:ext uri="{9D8B030D-6E8A-4147-A177-3AD203B41FA5}">
                      <a16:colId xmlns:a16="http://schemas.microsoft.com/office/drawing/2014/main" xmlns="" val="2985691113"/>
                    </a:ext>
                  </a:extLst>
                </a:gridCol>
                <a:gridCol w="1509600">
                  <a:extLst>
                    <a:ext uri="{9D8B030D-6E8A-4147-A177-3AD203B41FA5}">
                      <a16:colId xmlns:a16="http://schemas.microsoft.com/office/drawing/2014/main" xmlns="" val="211915661"/>
                    </a:ext>
                  </a:extLst>
                </a:gridCol>
                <a:gridCol w="1365588">
                  <a:extLst>
                    <a:ext uri="{9D8B030D-6E8A-4147-A177-3AD203B41FA5}">
                      <a16:colId xmlns:a16="http://schemas.microsoft.com/office/drawing/2014/main" xmlns="" val="357919831"/>
                    </a:ext>
                  </a:extLst>
                </a:gridCol>
                <a:gridCol w="1428973">
                  <a:extLst>
                    <a:ext uri="{9D8B030D-6E8A-4147-A177-3AD203B41FA5}">
                      <a16:colId xmlns:a16="http://schemas.microsoft.com/office/drawing/2014/main" xmlns="" val="3514255792"/>
                    </a:ext>
                  </a:extLst>
                </a:gridCol>
                <a:gridCol w="1158697">
                  <a:extLst>
                    <a:ext uri="{9D8B030D-6E8A-4147-A177-3AD203B41FA5}">
                      <a16:colId xmlns:a16="http://schemas.microsoft.com/office/drawing/2014/main" xmlns="" val="1458371061"/>
                    </a:ext>
                  </a:extLst>
                </a:gridCol>
                <a:gridCol w="1396173">
                  <a:extLst>
                    <a:ext uri="{9D8B030D-6E8A-4147-A177-3AD203B41FA5}">
                      <a16:colId xmlns:a16="http://schemas.microsoft.com/office/drawing/2014/main" xmlns="" val="3442127326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xmlns="" val="3363570127"/>
                    </a:ext>
                  </a:extLst>
                </a:gridCol>
              </a:tblGrid>
              <a:tr h="107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Понедельник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Вторник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Среда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Четверг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Пятница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9020736"/>
                  </a:ext>
                </a:extLst>
              </a:tr>
              <a:tr h="110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пол.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Дня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ru-RU" sz="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Разговоры о важном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с родителями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*Инд. работа ( соц.-коммуник. разв).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*Д/игры .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*Утренняя зарядка.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Церемония поднятия ГФ.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*Образовательная деятельность.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*Самостоятельная деятельность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*Беседа Ч.Ф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*Инд. работа  (познават. развитие)                   *Д./ игры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*Утренняя зарядка.</a:t>
                      </a:r>
                      <a:b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*Образовательная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*Самостоятельная деятельность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с родителями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*Инд. работа (худ.-эстетич.разв.).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*Д. игры,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*Утренняя зарядка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*Образовательная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*Самостоятельная деятельность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Инд. работа..(реч. разв)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*Д. игры.,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*Утренняя зарядка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*Образовательная деятельность.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*Самостоятельная деятельность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с родителями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*Беседа,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*Инд. работа (физ. развитие).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*Утренняя зарядка.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*Образовательная деятельность.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*Самостоятельная деятельность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2296212"/>
                  </a:ext>
                </a:extLst>
              </a:tr>
              <a:tr h="735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Прогулка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*Наблюдение,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Инд. работа.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*Игровая деятельность /конст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,беседа.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Инд. работа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*Игровая деятельность сюж./конст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,беседа.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Инд. работа.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*Игровая деятельность сюж/конст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*Эксеримент. с объектами неж.прир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Инд. работа.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*Игровая деятельность сюж/конст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*Наблюдение, беседа..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Инд. работа.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*Игровая деятельность сюж./конст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6740514"/>
                  </a:ext>
                </a:extLst>
              </a:tr>
              <a:tr h="539752">
                <a:tc>
                  <a:txBody>
                    <a:bodyPr/>
                    <a:lstStyle/>
                    <a:p>
                      <a:pPr marL="69850" marR="69850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Возвращение с прогулки. Обед.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69850" marR="69850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Подготовка ко сну.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Чтение Художественной Литературы по теме недели.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Чтение Художественной Литературы по теме недели.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Чтение Художественной Литературы по теме недели.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Чтение Художественной Литературы по теме недели.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Чтение Художественной Литературы по теме недели.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4741037"/>
                  </a:ext>
                </a:extLst>
              </a:tr>
              <a:tr h="551561">
                <a:tc>
                  <a:txBody>
                    <a:bodyPr/>
                    <a:lstStyle/>
                    <a:p>
                      <a:pPr marL="69850" marR="69850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69850" marR="69850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Подгот. воспит .к занятиям, работа с документ, подгот. и изготовл. дид. мат. и атрибутов к играм.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Подгот. воспит. к занятиям, работа с документ., подгот. и изготовл. дид. мат. и атрибутов к играм.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Подгот. воспит. к занятиям, работа с документ., подгот. и изготовл. дид. мат. и атрибутов к играм.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Подгот. воспит. к занятиям, работа с документ., подгот. и изготовл. дид. мат. и атрибутов к играм.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Подгот. воспит. к занятиям, работа с документ., подгот. и изготовл. дид. мат. и атрибутов к играм.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8328288"/>
                  </a:ext>
                </a:extLst>
              </a:tr>
              <a:tr h="919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пол.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Дня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Культурные практики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*Гимнастика после сна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по реализации проекта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*Сюжетные игры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*Настольно-печатные игры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*Гимнастика после сна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по реализации проекта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*Сюжетные игры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* Индивидуальная работа 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Игры на разв. вним, памяти, речи, мыщл.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с родит.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*Гимнастика после сна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*Сюжетные игры.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*Настольно- печатные игры.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Чтение Худ.лит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*Гимнастика после сна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*Сюжетные игры.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*Познавательно- исслед.практики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с родит.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*Гимнастика после сна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Церемония спуска ГФ.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*Работа по реализации проекта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*Вечерний круг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Игры-забавы.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*Развлечения, досуги, театрализация.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223875"/>
                  </a:ext>
                </a:extLst>
              </a:tr>
              <a:tr h="551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Прогулка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*Наблюдение,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по ФИЗО.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по ФИЗО.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по ФИЗО.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 ,беседа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по ФИЗО.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*Наблюдение, беседа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Индивидуальная работа по ФИЗО.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*Подвижные игры.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9807901"/>
                  </a:ext>
                </a:extLst>
              </a:tr>
              <a:tr h="602633">
                <a:tc>
                  <a:txBody>
                    <a:bodyPr/>
                    <a:lstStyle/>
                    <a:p>
                      <a:pPr marL="69850" marR="69850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Возвращение с прогулки.  Уход детей домой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самостоятельная деятельность детей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самостоятельная деятельность детей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самостоятельная деятельность детей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самостоятельная деятельность детей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45"/>
                        </a:spcBef>
                        <a:spcAft>
                          <a:spcPts val="245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КГН-процедуры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Игры, самостоятельная деятельность детей</a:t>
                      </a:r>
                    </a:p>
                  </a:txBody>
                  <a:tcPr marL="29608" marR="29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124145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576064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Формы организации детских видов деятельности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/>
        </p:nvGraphicFramePr>
        <p:xfrm>
          <a:off x="251520" y="1052736"/>
          <a:ext cx="8568952" cy="544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3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Виды деятельности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Простые формы организации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Двигательная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Утренняя гимнастика, подвижные игры с правилами (в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т.ч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. народные), игровые упражнения, двигательные паузы, спортивные пробежки, соревнования и праздники, эстафеты, физкультурные минутки, занятия в спортивном зале и др.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Игровая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Игровые ситуации, игры с правилами (дидактические, подвижные, народные), творческие игры (сюжетные, сюжетно-ролевые, театрализованные,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констр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.) и др.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Трудовая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Индивидуальные и подгрупповые поручения, дежурства, совместный (общий, коллективный) труд и др.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492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Познавательно-исследовательская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Наблюдения, экскурсии, решение проблемных ситуаций, опыты, экспериментирование, коллекционирование, моделирование, познавательно-исследовательские проекты, дидактические, конструктивные игры и др.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Коммуникативная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"/>
                          <a:ea typeface="+mn-ea"/>
                          <a:cs typeface="+mn-cs"/>
                        </a:rPr>
                        <a:t>Беседы, речевые ситуации, составление рассказов и сказок, творческие пересказы, отгадывание загадок, словесные и настольно-печатные игры с правилами и др.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890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Художественно-эстетическая 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Слушание *Импровизация *Исполнение *Экспериментирование *Подвижные игры (с музыкальным сопровождением) *Музыкально-дидактические игры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680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Музыкальная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Слушание *Импровизация *Исполнение *Подвижные игры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музыкальным сопровождением) *Музыкально-дидактические игры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0740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Изобразительная</a:t>
                      </a:r>
                      <a:r>
                        <a:rPr kumimoji="0" lang="ru-RU" sz="16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и конструирование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*Мастерская по изготовлению продуктов детского творчества *Реализация проектов *Создание творческой группы *Детский дизайн *Опытно-экспериментальная деятельность *Выставки *Мини-музеи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3167</TotalTime>
  <Words>1208</Words>
  <Application>Microsoft Office PowerPoint</Application>
  <PresentationFormat>Экран (4:3)</PresentationFormat>
  <Paragraphs>283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«СИСТЕМА РАБОТЫ ВОСПИТАТЕЛЯ ПО  СОСТАВЛЕНИЮ КАЛЕНДАРНОГО ПЛАНА »</vt:lpstr>
      <vt:lpstr>Какой материал необходим для написания плана ?</vt:lpstr>
      <vt:lpstr>         Алгоритм составления календарного  плана</vt:lpstr>
      <vt:lpstr>            список детей   </vt:lpstr>
      <vt:lpstr> </vt:lpstr>
      <vt:lpstr>Презентация PowerPoint</vt:lpstr>
      <vt:lpstr>    Циклограмма совместной деятельности педагога с детьми</vt:lpstr>
      <vt:lpstr>Формы организации детских видов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Николай</cp:lastModifiedBy>
  <cp:revision>330</cp:revision>
  <dcterms:created xsi:type="dcterms:W3CDTF">2013-01-28T19:28:30Z</dcterms:created>
  <dcterms:modified xsi:type="dcterms:W3CDTF">2024-11-27T16:07:00Z</dcterms:modified>
</cp:coreProperties>
</file>